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x="18288000" cy="10287000"/>
  <p:notesSz cx="6858000" cy="9144000"/>
  <p:embeddedFontLst>
    <p:embeddedFont>
      <p:font typeface="Antonio" charset="1" panose="02000503000000000000"/>
      <p:regular r:id="rId41"/>
    </p:embeddedFont>
    <p:embeddedFont>
      <p:font typeface="Antonio Bold" charset="1" panose="02000803000000000000"/>
      <p:regular r:id="rId42"/>
    </p:embeddedFont>
    <p:embeddedFont>
      <p:font typeface="DM Sans Bold" charset="1" panose="00000000000000000000"/>
      <p:regular r:id="rId43"/>
    </p:embeddedFont>
    <p:embeddedFont>
      <p:font typeface="DM Sans" charset="1" panose="00000000000000000000"/>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7.jpeg" Type="http://schemas.openxmlformats.org/officeDocument/2006/relationships/image"/><Relationship Id="rId7"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png" Type="http://schemas.openxmlformats.org/officeDocument/2006/relationships/image"/><Relationship Id="rId5" Target="../media/image5.png" Type="http://schemas.openxmlformats.org/officeDocument/2006/relationships/image"/><Relationship Id="rId6" Target="../media/image8.jpeg" Type="http://schemas.openxmlformats.org/officeDocument/2006/relationships/image"/><Relationship Id="rId7"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1.png" Type="http://schemas.openxmlformats.org/officeDocument/2006/relationships/image"/><Relationship Id="rId5" Target="../media/image5.png" Type="http://schemas.openxmlformats.org/officeDocument/2006/relationships/image"/><Relationship Id="rId6" Target="../media/image12.jpeg" Type="http://schemas.openxmlformats.org/officeDocument/2006/relationships/image"/><Relationship Id="rId7" Target="../media/image4.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14.jpeg" Type="http://schemas.openxmlformats.org/officeDocument/2006/relationships/image"/><Relationship Id="rId7" Target="../media/image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png" Type="http://schemas.openxmlformats.org/officeDocument/2006/relationships/image"/><Relationship Id="rId5" Target="../media/image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1.png" Type="http://schemas.openxmlformats.org/officeDocument/2006/relationships/image"/><Relationship Id="rId5" Target="../media/image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1.pn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 Id="rId7" Target="../media/image5.png" Type="http://schemas.openxmlformats.org/officeDocument/2006/relationships/image"/><Relationship Id="rId8" Target="../media/image15.jpeg" Type="http://schemas.openxmlformats.org/officeDocument/2006/relationships/image"/><Relationship Id="rId9" Target="../media/image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1.png" Type="http://schemas.openxmlformats.org/officeDocument/2006/relationships/image"/><Relationship Id="rId7" Target="../media/image5.png" Type="http://schemas.openxmlformats.org/officeDocument/2006/relationships/image"/><Relationship Id="rId8" Target="../media/image16.jpeg" Type="http://schemas.openxmlformats.org/officeDocument/2006/relationships/image"/><Relationship Id="rId9" Target="../media/image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 Id="rId7" Target="../media/image5.png" Type="http://schemas.openxmlformats.org/officeDocument/2006/relationships/image"/><Relationship Id="rId8" Target="../media/image17.jpeg" Type="http://schemas.openxmlformats.org/officeDocument/2006/relationships/image"/><Relationship Id="rId9" Target="../media/image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png" Type="http://schemas.openxmlformats.org/officeDocument/2006/relationships/image"/><Relationship Id="rId2" Target="../media/image2.png" Type="http://schemas.openxmlformats.org/officeDocument/2006/relationships/image"/><Relationship Id="rId3" Target="../media/image3.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5.png" Type="http://schemas.openxmlformats.org/officeDocument/2006/relationships/image"/><Relationship Id="rId8" Target="../media/image18.jpeg" Type="http://schemas.openxmlformats.org/officeDocument/2006/relationships/image"/><Relationship Id="rId9" Target="../media/image19.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 Id="rId7" Target="../media/image5.png" Type="http://schemas.openxmlformats.org/officeDocument/2006/relationships/image"/><Relationship Id="rId8" Target="../media/image4.png" Type="http://schemas.openxmlformats.org/officeDocument/2006/relationships/image"/><Relationship Id="rId9" Target="../media/image20.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 Id="rId7" Target="../media/image5.png" Type="http://schemas.openxmlformats.org/officeDocument/2006/relationships/image"/><Relationship Id="rId8" Target="../media/image4.png" Type="http://schemas.openxmlformats.org/officeDocument/2006/relationships/image"/><Relationship Id="rId9" Target="../media/image21.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 Id="rId7" Target="../media/image5.png" Type="http://schemas.openxmlformats.org/officeDocument/2006/relationships/image"/><Relationship Id="rId8" Target="../media/image4.png" Type="http://schemas.openxmlformats.org/officeDocument/2006/relationships/image"/><Relationship Id="rId9" Target="../media/image22.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 Id="rId7" Target="../media/image5.png" Type="http://schemas.openxmlformats.org/officeDocument/2006/relationships/image"/><Relationship Id="rId8" Target="../media/image4.png" Type="http://schemas.openxmlformats.org/officeDocument/2006/relationships/image"/><Relationship Id="rId9" Target="../media/image23.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 Id="rId7" Target="../media/image5.png" Type="http://schemas.openxmlformats.org/officeDocument/2006/relationships/image"/><Relationship Id="rId8" Target="../media/image4.png" Type="http://schemas.openxmlformats.org/officeDocument/2006/relationships/image"/><Relationship Id="rId9" Target="../media/image24.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 Id="rId7" Target="../media/image5.png" Type="http://schemas.openxmlformats.org/officeDocument/2006/relationships/image"/><Relationship Id="rId8" Target="../media/image4.png" Type="http://schemas.openxmlformats.org/officeDocument/2006/relationships/image"/><Relationship Id="rId9" Target="../media/image25.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 Id="rId7" Target="../media/image5.png" Type="http://schemas.openxmlformats.org/officeDocument/2006/relationships/image"/><Relationship Id="rId8" Target="../media/image4.png" Type="http://schemas.openxmlformats.org/officeDocument/2006/relationships/image"/><Relationship Id="rId9" Target="../media/image26.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 Id="rId7" Target="../media/image5.png" Type="http://schemas.openxmlformats.org/officeDocument/2006/relationships/image"/><Relationship Id="rId8" Target="../media/image4.png" Type="http://schemas.openxmlformats.org/officeDocument/2006/relationships/image"/><Relationship Id="rId9" Target="../media/image27.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 Id="rId7" Target="../media/image5.png" Type="http://schemas.openxmlformats.org/officeDocument/2006/relationships/image"/><Relationship Id="rId8" Target="../media/image4.png" Type="http://schemas.openxmlformats.org/officeDocument/2006/relationships/image"/><Relationship Id="rId9" Target="../media/image28.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 Id="rId7" Target="../media/image5.png" Type="http://schemas.openxmlformats.org/officeDocument/2006/relationships/image"/><Relationship Id="rId8" Target="../media/image4.png" Type="http://schemas.openxmlformats.org/officeDocument/2006/relationships/image"/><Relationship Id="rId9" Target="../media/image29.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 Id="rId7" Target="../media/image5.png" Type="http://schemas.openxmlformats.org/officeDocument/2006/relationships/image"/><Relationship Id="rId8" Target="../media/image4.png" Type="http://schemas.openxmlformats.org/officeDocument/2006/relationships/image"/><Relationship Id="rId9" Target="../media/image30.jpe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4.png" Type="http://schemas.openxmlformats.org/officeDocument/2006/relationships/image"/><Relationship Id="rId7" Target="../media/image31.jpeg" Type="http://schemas.openxmlformats.org/officeDocument/2006/relationships/image"/><Relationship Id="rId8" Target="../media/image32.jpe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4.png" Type="http://schemas.openxmlformats.org/officeDocument/2006/relationships/image"/><Relationship Id="rId7" Target="../media/image33.jpeg" Type="http://schemas.openxmlformats.org/officeDocument/2006/relationships/image"/><Relationship Id="rId8" Target="../media/image34.jpe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4.png" Type="http://schemas.openxmlformats.org/officeDocument/2006/relationships/image"/><Relationship Id="rId7" Target="../media/image35.jpeg" Type="http://schemas.openxmlformats.org/officeDocument/2006/relationships/image"/><Relationship Id="rId8" Target="../media/image36.jpe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4.png" Type="http://schemas.openxmlformats.org/officeDocument/2006/relationships/image"/><Relationship Id="rId7" Target="../media/image37.jpeg" Type="http://schemas.openxmlformats.org/officeDocument/2006/relationships/image"/><Relationship Id="rId8" Target="../media/image38.jpe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4.png" Type="http://schemas.openxmlformats.org/officeDocument/2006/relationships/image"/><Relationship Id="rId7" Target="../media/image39.jpeg" Type="http://schemas.openxmlformats.org/officeDocument/2006/relationships/image"/><Relationship Id="rId8" Target="../media/image40.jpe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4.png" Type="http://schemas.openxmlformats.org/officeDocument/2006/relationships/image"/><Relationship Id="rId7" Target="../media/image41.jpeg" Type="http://schemas.openxmlformats.org/officeDocument/2006/relationships/image"/><Relationship Id="rId8" Target="../media/image42.jpe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4.png" Type="http://schemas.openxmlformats.org/officeDocument/2006/relationships/image"/><Relationship Id="rId7" Target="../media/image43.jpeg" Type="http://schemas.openxmlformats.org/officeDocument/2006/relationships/image"/><Relationship Id="rId8" Target="../media/image44.jpe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4.png" Type="http://schemas.openxmlformats.org/officeDocument/2006/relationships/image"/><Relationship Id="rId7" Target="../media/image45.jpeg" Type="http://schemas.openxmlformats.org/officeDocument/2006/relationships/image"/><Relationship Id="rId8" Target="../media/image46.jpe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4.png" Type="http://schemas.openxmlformats.org/officeDocument/2006/relationships/image"/><Relationship Id="rId7" Target="../media/image47.jpeg" Type="http://schemas.openxmlformats.org/officeDocument/2006/relationships/image"/><Relationship Id="rId8" Target="../media/image48.jpe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4.png" Type="http://schemas.openxmlformats.org/officeDocument/2006/relationships/image"/><Relationship Id="rId7" Target="../media/image49.jpeg" Type="http://schemas.openxmlformats.org/officeDocument/2006/relationships/image"/><Relationship Id="rId8" Target="../media/image50.jpe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4.png" Type="http://schemas.openxmlformats.org/officeDocument/2006/relationships/image"/><Relationship Id="rId7" Target="../media/image51.jpeg" Type="http://schemas.openxmlformats.org/officeDocument/2006/relationships/image"/><Relationship Id="rId8" Target="../media/image52.jpe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6.png" Type="http://schemas.openxmlformats.org/officeDocument/2006/relationships/image"/><Relationship Id="rId11" Target="../media/image57.svg" Type="http://schemas.openxmlformats.org/officeDocument/2006/relationships/image"/><Relationship Id="rId12" Target="../media/image58.png" Type="http://schemas.openxmlformats.org/officeDocument/2006/relationships/image"/><Relationship Id="rId13" Target="../media/image59.svg" Type="http://schemas.openxmlformats.org/officeDocument/2006/relationships/image"/><Relationship Id="rId14" Target="../media/image6.png" Type="http://schemas.openxmlformats.org/officeDocument/2006/relationships/image"/><Relationship Id="rId2" Target="../media/image2.png" Type="http://schemas.openxmlformats.org/officeDocument/2006/relationships/image"/><Relationship Id="rId3" Target="../media/image3.svg" Type="http://schemas.openxmlformats.org/officeDocument/2006/relationships/image"/><Relationship Id="rId4" Target="../media/image1.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53.jpeg" Type="http://schemas.openxmlformats.org/officeDocument/2006/relationships/image"/><Relationship Id="rId8" Target="../media/image54.png" Type="http://schemas.openxmlformats.org/officeDocument/2006/relationships/image"/><Relationship Id="rId9" Target="../media/image5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10408436">
            <a:off x="6610607" y="4573174"/>
            <a:ext cx="8860942" cy="8229600"/>
          </a:xfrm>
          <a:custGeom>
            <a:avLst/>
            <a:gdLst/>
            <a:ahLst/>
            <a:cxnLst/>
            <a:rect r="r" b="b" t="t" l="l"/>
            <a:pathLst>
              <a:path h="8229600" w="8860942">
                <a:moveTo>
                  <a:pt x="0" y="0"/>
                </a:moveTo>
                <a:lnTo>
                  <a:pt x="8860942" y="0"/>
                </a:lnTo>
                <a:lnTo>
                  <a:pt x="8860942" y="8229600"/>
                </a:lnTo>
                <a:lnTo>
                  <a:pt x="0" y="8229600"/>
                </a:lnTo>
                <a:lnTo>
                  <a:pt x="0" y="0"/>
                </a:lnTo>
                <a:close/>
              </a:path>
            </a:pathLst>
          </a:custGeom>
          <a:blipFill>
            <a:blip r:embed="rId2"/>
            <a:stretch>
              <a:fillRect l="0" t="0" r="0" b="0"/>
            </a:stretch>
          </a:blipFill>
        </p:spPr>
      </p:sp>
      <p:sp>
        <p:nvSpPr>
          <p:cNvPr name="Freeform 3" id="3"/>
          <p:cNvSpPr/>
          <p:nvPr/>
        </p:nvSpPr>
        <p:spPr>
          <a:xfrm flipH="true" flipV="true" rot="10408436">
            <a:off x="12991774" y="-2681213"/>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4" id="4"/>
          <p:cNvSpPr/>
          <p:nvPr/>
        </p:nvSpPr>
        <p:spPr>
          <a:xfrm flipH="false" flipV="false" rot="2112952">
            <a:off x="-2080961" y="-3706172"/>
            <a:ext cx="7985706" cy="9232031"/>
          </a:xfrm>
          <a:custGeom>
            <a:avLst/>
            <a:gdLst/>
            <a:ahLst/>
            <a:cxnLst/>
            <a:rect r="r" b="b" t="t" l="l"/>
            <a:pathLst>
              <a:path h="9232031" w="7985706">
                <a:moveTo>
                  <a:pt x="0" y="0"/>
                </a:moveTo>
                <a:lnTo>
                  <a:pt x="7985707" y="0"/>
                </a:lnTo>
                <a:lnTo>
                  <a:pt x="7985707" y="9232031"/>
                </a:lnTo>
                <a:lnTo>
                  <a:pt x="0" y="9232031"/>
                </a:lnTo>
                <a:lnTo>
                  <a:pt x="0" y="0"/>
                </a:lnTo>
                <a:close/>
              </a:path>
            </a:pathLst>
          </a:custGeom>
          <a:blipFill>
            <a:blip r:embed="rId3">
              <a:alphaModFix amt="3000"/>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1028700" y="2735388"/>
            <a:ext cx="7459081" cy="1901979"/>
          </a:xfrm>
          <a:prstGeom prst="rect">
            <a:avLst/>
          </a:prstGeom>
        </p:spPr>
        <p:txBody>
          <a:bodyPr anchor="t" rtlCol="false" tIns="0" lIns="0" bIns="0" rIns="0">
            <a:spAutoFit/>
          </a:bodyPr>
          <a:lstStyle/>
          <a:p>
            <a:pPr algn="l">
              <a:lnSpc>
                <a:spcPts val="14135"/>
              </a:lnSpc>
            </a:pPr>
            <a:r>
              <a:rPr lang="en-US" sz="14572" spc="-728">
                <a:solidFill>
                  <a:srgbClr val="FFFFFF"/>
                </a:solidFill>
                <a:latin typeface="Antonio"/>
                <a:ea typeface="Antonio"/>
                <a:cs typeface="Antonio"/>
                <a:sym typeface="Antonio"/>
              </a:rPr>
              <a:t>काव्यधारा </a:t>
            </a:r>
          </a:p>
        </p:txBody>
      </p:sp>
      <p:sp>
        <p:nvSpPr>
          <p:cNvPr name="Freeform 6" id="6"/>
          <p:cNvSpPr/>
          <p:nvPr/>
        </p:nvSpPr>
        <p:spPr>
          <a:xfrm flipH="false" flipV="false" rot="0">
            <a:off x="7481441" y="-1757105"/>
            <a:ext cx="5240944" cy="5239678"/>
          </a:xfrm>
          <a:custGeom>
            <a:avLst/>
            <a:gdLst/>
            <a:ahLst/>
            <a:cxnLst/>
            <a:rect r="r" b="b" t="t" l="l"/>
            <a:pathLst>
              <a:path h="5239678" w="5240944">
                <a:moveTo>
                  <a:pt x="0" y="0"/>
                </a:moveTo>
                <a:lnTo>
                  <a:pt x="5240944" y="0"/>
                </a:lnTo>
                <a:lnTo>
                  <a:pt x="5240944" y="5239678"/>
                </a:lnTo>
                <a:lnTo>
                  <a:pt x="0" y="5239678"/>
                </a:lnTo>
                <a:lnTo>
                  <a:pt x="0" y="0"/>
                </a:lnTo>
                <a:close/>
              </a:path>
            </a:pathLst>
          </a:custGeom>
          <a:blipFill>
            <a:blip r:embed="rId5"/>
            <a:stretch>
              <a:fillRect l="0" t="0" r="0" b="0"/>
            </a:stretch>
          </a:blipFill>
        </p:spPr>
      </p:sp>
      <p:sp>
        <p:nvSpPr>
          <p:cNvPr name="Freeform 7" id="7"/>
          <p:cNvSpPr/>
          <p:nvPr/>
        </p:nvSpPr>
        <p:spPr>
          <a:xfrm flipH="false" flipV="false" rot="0">
            <a:off x="9235709" y="862734"/>
            <a:ext cx="9052740" cy="4539384"/>
          </a:xfrm>
          <a:custGeom>
            <a:avLst/>
            <a:gdLst/>
            <a:ahLst/>
            <a:cxnLst/>
            <a:rect r="r" b="b" t="t" l="l"/>
            <a:pathLst>
              <a:path h="4539384" w="9052740">
                <a:moveTo>
                  <a:pt x="0" y="0"/>
                </a:moveTo>
                <a:lnTo>
                  <a:pt x="9052740" y="0"/>
                </a:lnTo>
                <a:lnTo>
                  <a:pt x="9052740" y="4539384"/>
                </a:lnTo>
                <a:lnTo>
                  <a:pt x="0" y="4539384"/>
                </a:lnTo>
                <a:lnTo>
                  <a:pt x="0" y="0"/>
                </a:lnTo>
                <a:close/>
              </a:path>
            </a:pathLst>
          </a:custGeom>
          <a:blipFill>
            <a:blip r:embed="rId6"/>
            <a:stretch>
              <a:fillRect l="0" t="0" r="0" b="-99426"/>
            </a:stretch>
          </a:blipFill>
        </p:spPr>
      </p:sp>
      <p:grpSp>
        <p:nvGrpSpPr>
          <p:cNvPr name="Group 8" id="8"/>
          <p:cNvGrpSpPr/>
          <p:nvPr/>
        </p:nvGrpSpPr>
        <p:grpSpPr>
          <a:xfrm rot="0">
            <a:off x="-840826" y="6470307"/>
            <a:ext cx="9000113" cy="1026531"/>
            <a:chOff x="0" y="0"/>
            <a:chExt cx="2370400" cy="270362"/>
          </a:xfrm>
        </p:grpSpPr>
        <p:sp>
          <p:nvSpPr>
            <p:cNvPr name="Freeform 9" id="9"/>
            <p:cNvSpPr/>
            <p:nvPr/>
          </p:nvSpPr>
          <p:spPr>
            <a:xfrm flipH="false" flipV="false" rot="0">
              <a:off x="0" y="0"/>
              <a:ext cx="2370400" cy="270362"/>
            </a:xfrm>
            <a:custGeom>
              <a:avLst/>
              <a:gdLst/>
              <a:ahLst/>
              <a:cxnLst/>
              <a:rect r="r" b="b" t="t" l="l"/>
              <a:pathLst>
                <a:path h="270362" w="2370400">
                  <a:moveTo>
                    <a:pt x="16344" y="0"/>
                  </a:moveTo>
                  <a:lnTo>
                    <a:pt x="2354056" y="0"/>
                  </a:lnTo>
                  <a:cubicBezTo>
                    <a:pt x="2363083" y="0"/>
                    <a:pt x="2370400" y="7317"/>
                    <a:pt x="2370400" y="16344"/>
                  </a:cubicBezTo>
                  <a:lnTo>
                    <a:pt x="2370400" y="254018"/>
                  </a:lnTo>
                  <a:cubicBezTo>
                    <a:pt x="2370400" y="263045"/>
                    <a:pt x="2363083" y="270362"/>
                    <a:pt x="2354056" y="270362"/>
                  </a:cubicBezTo>
                  <a:lnTo>
                    <a:pt x="16344" y="270362"/>
                  </a:lnTo>
                  <a:cubicBezTo>
                    <a:pt x="7317" y="270362"/>
                    <a:pt x="0" y="263045"/>
                    <a:pt x="0" y="254018"/>
                  </a:cubicBezTo>
                  <a:lnTo>
                    <a:pt x="0" y="16344"/>
                  </a:lnTo>
                  <a:cubicBezTo>
                    <a:pt x="0" y="7317"/>
                    <a:pt x="7317" y="0"/>
                    <a:pt x="16344"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10" id="10"/>
            <p:cNvSpPr txBox="true"/>
            <p:nvPr/>
          </p:nvSpPr>
          <p:spPr>
            <a:xfrm>
              <a:off x="0" y="-38100"/>
              <a:ext cx="2370400" cy="308462"/>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9663722" y="1303761"/>
            <a:ext cx="8196714" cy="8196714"/>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9387704" y="1021052"/>
            <a:ext cx="8748749" cy="4374375"/>
            <a:chOff x="0" y="0"/>
            <a:chExt cx="660400" cy="330200"/>
          </a:xfrm>
        </p:grpSpPr>
        <p:sp>
          <p:nvSpPr>
            <p:cNvPr name="Freeform 15" id="15"/>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16" id="16"/>
            <p:cNvSpPr txBox="true"/>
            <p:nvPr/>
          </p:nvSpPr>
          <p:spPr>
            <a:xfrm>
              <a:off x="0" y="88900"/>
              <a:ext cx="660400" cy="241300"/>
            </a:xfrm>
            <a:prstGeom prst="rect">
              <a:avLst/>
            </a:prstGeom>
          </p:spPr>
          <p:txBody>
            <a:bodyPr anchor="ctr" rtlCol="false" tIns="50800" lIns="50800" bIns="50800" rIns="50800"/>
            <a:lstStyle/>
            <a:p>
              <a:pPr algn="ctr">
                <a:lnSpc>
                  <a:spcPts val="2659"/>
                </a:lnSpc>
              </a:pPr>
            </a:p>
          </p:txBody>
        </p:sp>
      </p:grpSp>
      <p:sp>
        <p:nvSpPr>
          <p:cNvPr name="Freeform 17" id="17"/>
          <p:cNvSpPr/>
          <p:nvPr/>
        </p:nvSpPr>
        <p:spPr>
          <a:xfrm flipH="false" flipV="false" rot="0">
            <a:off x="9627528" y="1260875"/>
            <a:ext cx="8269103" cy="8269103"/>
          </a:xfrm>
          <a:custGeom>
            <a:avLst/>
            <a:gdLst/>
            <a:ahLst/>
            <a:cxnLst/>
            <a:rect r="r" b="b" t="t" l="l"/>
            <a:pathLst>
              <a:path h="8269103" w="8269103">
                <a:moveTo>
                  <a:pt x="0" y="0"/>
                </a:moveTo>
                <a:lnTo>
                  <a:pt x="8269102" y="0"/>
                </a:lnTo>
                <a:lnTo>
                  <a:pt x="8269102" y="8269103"/>
                </a:lnTo>
                <a:lnTo>
                  <a:pt x="0" y="8269103"/>
                </a:lnTo>
                <a:lnTo>
                  <a:pt x="0" y="0"/>
                </a:lnTo>
                <a:close/>
              </a:path>
            </a:pathLst>
          </a:custGeom>
          <a:blipFill>
            <a:blip r:embed="rId6"/>
            <a:stretch>
              <a:fillRect l="0" t="0" r="0" b="0"/>
            </a:stretch>
          </a:blipFill>
        </p:spPr>
      </p:sp>
      <p:grpSp>
        <p:nvGrpSpPr>
          <p:cNvPr name="Group 18" id="18"/>
          <p:cNvGrpSpPr/>
          <p:nvPr/>
        </p:nvGrpSpPr>
        <p:grpSpPr>
          <a:xfrm rot="0">
            <a:off x="9800240" y="1433587"/>
            <a:ext cx="7923678" cy="7923678"/>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0" id="2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1" id="21"/>
          <p:cNvGrpSpPr/>
          <p:nvPr/>
        </p:nvGrpSpPr>
        <p:grpSpPr>
          <a:xfrm rot="0">
            <a:off x="10101913" y="1735261"/>
            <a:ext cx="7320331" cy="7320331"/>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0" t="0" r="0" b="0"/>
              </a:stretch>
            </a:blipFill>
            <a:ln w="180975" cap="sq">
              <a:gradFill>
                <a:gsLst>
                  <a:gs pos="0">
                    <a:srgbClr val="EFF1F1">
                      <a:alpha val="100000"/>
                    </a:srgbClr>
                  </a:gs>
                  <a:gs pos="100000">
                    <a:srgbClr val="FFFFFF">
                      <a:alpha val="100000"/>
                    </a:srgbClr>
                  </a:gs>
                </a:gsLst>
                <a:lin ang="5400000"/>
              </a:gradFill>
              <a:prstDash val="solid"/>
              <a:miter/>
            </a:ln>
          </p:spPr>
        </p:sp>
      </p:grpSp>
      <p:sp>
        <p:nvSpPr>
          <p:cNvPr name="Freeform 23" id="23"/>
          <p:cNvSpPr/>
          <p:nvPr/>
        </p:nvSpPr>
        <p:spPr>
          <a:xfrm flipH="false" flipV="false" rot="0">
            <a:off x="14705603" y="6856978"/>
            <a:ext cx="3430851" cy="3430022"/>
          </a:xfrm>
          <a:custGeom>
            <a:avLst/>
            <a:gdLst/>
            <a:ahLst/>
            <a:cxnLst/>
            <a:rect r="r" b="b" t="t" l="l"/>
            <a:pathLst>
              <a:path h="3430022" w="3430851">
                <a:moveTo>
                  <a:pt x="0" y="0"/>
                </a:moveTo>
                <a:lnTo>
                  <a:pt x="3430851" y="0"/>
                </a:lnTo>
                <a:lnTo>
                  <a:pt x="3430851" y="3430022"/>
                </a:lnTo>
                <a:lnTo>
                  <a:pt x="0" y="3430022"/>
                </a:lnTo>
                <a:lnTo>
                  <a:pt x="0" y="0"/>
                </a:lnTo>
                <a:close/>
              </a:path>
            </a:pathLst>
          </a:custGeom>
          <a:blipFill>
            <a:blip r:embed="rId5"/>
            <a:stretch>
              <a:fillRect l="0" t="0" r="0" b="0"/>
            </a:stretch>
          </a:blipFill>
        </p:spPr>
      </p:sp>
      <p:sp>
        <p:nvSpPr>
          <p:cNvPr name="Freeform 24" id="24"/>
          <p:cNvSpPr/>
          <p:nvPr/>
        </p:nvSpPr>
        <p:spPr>
          <a:xfrm flipH="false" flipV="false" rot="0">
            <a:off x="6960815" y="2548915"/>
            <a:ext cx="1318966" cy="1318647"/>
          </a:xfrm>
          <a:custGeom>
            <a:avLst/>
            <a:gdLst/>
            <a:ahLst/>
            <a:cxnLst/>
            <a:rect r="r" b="b" t="t" l="l"/>
            <a:pathLst>
              <a:path h="1318647" w="1318966">
                <a:moveTo>
                  <a:pt x="0" y="0"/>
                </a:moveTo>
                <a:lnTo>
                  <a:pt x="1318966" y="0"/>
                </a:lnTo>
                <a:lnTo>
                  <a:pt x="1318966" y="1318648"/>
                </a:lnTo>
                <a:lnTo>
                  <a:pt x="0" y="1318648"/>
                </a:lnTo>
                <a:lnTo>
                  <a:pt x="0" y="0"/>
                </a:lnTo>
                <a:close/>
              </a:path>
            </a:pathLst>
          </a:custGeom>
          <a:blipFill>
            <a:blip r:embed="rId5"/>
            <a:stretch>
              <a:fillRect l="0" t="0" r="0" b="0"/>
            </a:stretch>
          </a:blipFill>
        </p:spPr>
      </p:sp>
      <p:sp>
        <p:nvSpPr>
          <p:cNvPr name="TextBox 25" id="25"/>
          <p:cNvSpPr txBox="true"/>
          <p:nvPr/>
        </p:nvSpPr>
        <p:spPr>
          <a:xfrm rot="0">
            <a:off x="1028700" y="4621819"/>
            <a:ext cx="7459081" cy="1388037"/>
          </a:xfrm>
          <a:prstGeom prst="rect">
            <a:avLst/>
          </a:prstGeom>
        </p:spPr>
        <p:txBody>
          <a:bodyPr anchor="t" rtlCol="false" tIns="0" lIns="0" bIns="0" rIns="0">
            <a:spAutoFit/>
          </a:bodyPr>
          <a:lstStyle/>
          <a:p>
            <a:pPr algn="l">
              <a:lnSpc>
                <a:spcPts val="10352"/>
              </a:lnSpc>
            </a:pPr>
            <a:r>
              <a:rPr lang="en-US" b="true" sz="10673" spc="-533">
                <a:solidFill>
                  <a:srgbClr val="FFFFFF"/>
                </a:solidFill>
                <a:latin typeface="Antonio Bold"/>
                <a:ea typeface="Antonio Bold"/>
                <a:cs typeface="Antonio Bold"/>
                <a:sym typeface="Antonio Bold"/>
              </a:rPr>
              <a:t>फॉउण्डेशन  ट्रस्ट </a:t>
            </a:r>
          </a:p>
        </p:txBody>
      </p:sp>
      <p:sp>
        <p:nvSpPr>
          <p:cNvPr name="TextBox 26" id="26"/>
          <p:cNvSpPr txBox="true"/>
          <p:nvPr/>
        </p:nvSpPr>
        <p:spPr>
          <a:xfrm rot="0">
            <a:off x="1028700" y="6643547"/>
            <a:ext cx="6807160" cy="613377"/>
          </a:xfrm>
          <a:prstGeom prst="rect">
            <a:avLst/>
          </a:prstGeom>
        </p:spPr>
        <p:txBody>
          <a:bodyPr anchor="t" rtlCol="false" tIns="0" lIns="0" bIns="0" rIns="0">
            <a:spAutoFit/>
          </a:bodyPr>
          <a:lstStyle/>
          <a:p>
            <a:pPr algn="l">
              <a:lnSpc>
                <a:spcPts val="5044"/>
              </a:lnSpc>
              <a:spcBef>
                <a:spcPct val="0"/>
              </a:spcBef>
            </a:pPr>
            <a:r>
              <a:rPr lang="en-US" b="true" sz="3603" spc="-180">
                <a:solidFill>
                  <a:srgbClr val="A1F1FF"/>
                </a:solidFill>
                <a:latin typeface="DM Sans Bold"/>
                <a:ea typeface="DM Sans Bold"/>
                <a:cs typeface="DM Sans Bold"/>
                <a:sym typeface="DM Sans Bold"/>
              </a:rPr>
              <a:t>संकल्प हमारा प्रतिभा आपकी </a:t>
            </a:r>
          </a:p>
        </p:txBody>
      </p:sp>
      <p:sp>
        <p:nvSpPr>
          <p:cNvPr name="TextBox 27" id="27"/>
          <p:cNvSpPr txBox="true"/>
          <p:nvPr/>
        </p:nvSpPr>
        <p:spPr>
          <a:xfrm rot="0">
            <a:off x="1028700" y="7830214"/>
            <a:ext cx="7459081" cy="1349912"/>
          </a:xfrm>
          <a:prstGeom prst="rect">
            <a:avLst/>
          </a:prstGeom>
        </p:spPr>
        <p:txBody>
          <a:bodyPr anchor="t" rtlCol="false" tIns="0" lIns="0" bIns="0" rIns="0">
            <a:spAutoFit/>
          </a:bodyPr>
          <a:lstStyle/>
          <a:p>
            <a:pPr algn="just">
              <a:lnSpc>
                <a:spcPts val="5494"/>
              </a:lnSpc>
            </a:pPr>
            <a:r>
              <a:rPr lang="en-US" sz="3499" spc="-73">
                <a:solidFill>
                  <a:srgbClr val="FFFFFF"/>
                </a:solidFill>
                <a:latin typeface="DM Sans"/>
                <a:ea typeface="DM Sans"/>
                <a:cs typeface="DM Sans"/>
                <a:sym typeface="DM Sans"/>
              </a:rPr>
              <a:t>"संस्कृति, सेवा और सृजन का संगम — यही है काव्यधारा फाउंडेशन!"</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5175452">
            <a:off x="10921251" y="4372712"/>
            <a:ext cx="8860942" cy="8229600"/>
          </a:xfrm>
          <a:custGeom>
            <a:avLst/>
            <a:gdLst/>
            <a:ahLst/>
            <a:cxnLst/>
            <a:rect r="r" b="b" t="t" l="l"/>
            <a:pathLst>
              <a:path h="8229600" w="8860942">
                <a:moveTo>
                  <a:pt x="0" y="0"/>
                </a:moveTo>
                <a:lnTo>
                  <a:pt x="8860942" y="0"/>
                </a:lnTo>
                <a:lnTo>
                  <a:pt x="8860942" y="8229600"/>
                </a:lnTo>
                <a:lnTo>
                  <a:pt x="0" y="8229600"/>
                </a:lnTo>
                <a:lnTo>
                  <a:pt x="0" y="0"/>
                </a:lnTo>
                <a:close/>
              </a:path>
            </a:pathLst>
          </a:custGeom>
          <a:blipFill>
            <a:blip r:embed="rId2"/>
            <a:stretch>
              <a:fillRect l="0" t="0" r="0" b="0"/>
            </a:stretch>
          </a:blipFill>
        </p:spPr>
      </p:sp>
      <p:sp>
        <p:nvSpPr>
          <p:cNvPr name="Freeform 3" id="3"/>
          <p:cNvSpPr/>
          <p:nvPr/>
        </p:nvSpPr>
        <p:spPr>
          <a:xfrm flipH="true" flipV="true" rot="-5175452">
            <a:off x="6216651" y="-2867025"/>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grpSp>
        <p:nvGrpSpPr>
          <p:cNvPr name="Group 4" id="4"/>
          <p:cNvGrpSpPr/>
          <p:nvPr/>
        </p:nvGrpSpPr>
        <p:grpSpPr>
          <a:xfrm rot="0">
            <a:off x="-521344" y="3376829"/>
            <a:ext cx="8933760" cy="1038000"/>
            <a:chOff x="0" y="0"/>
            <a:chExt cx="2352924" cy="273383"/>
          </a:xfrm>
        </p:grpSpPr>
        <p:sp>
          <p:nvSpPr>
            <p:cNvPr name="Freeform 5" id="5"/>
            <p:cNvSpPr/>
            <p:nvPr/>
          </p:nvSpPr>
          <p:spPr>
            <a:xfrm flipH="false" flipV="false" rot="0">
              <a:off x="0" y="0"/>
              <a:ext cx="2352924" cy="273383"/>
            </a:xfrm>
            <a:custGeom>
              <a:avLst/>
              <a:gdLst/>
              <a:ahLst/>
              <a:cxnLst/>
              <a:rect r="r" b="b" t="t" l="l"/>
              <a:pathLst>
                <a:path h="273383" w="2352924">
                  <a:moveTo>
                    <a:pt x="16465" y="0"/>
                  </a:moveTo>
                  <a:lnTo>
                    <a:pt x="2336459" y="0"/>
                  </a:lnTo>
                  <a:cubicBezTo>
                    <a:pt x="2345553" y="0"/>
                    <a:pt x="2352924" y="7372"/>
                    <a:pt x="2352924" y="16465"/>
                  </a:cubicBezTo>
                  <a:lnTo>
                    <a:pt x="2352924" y="256917"/>
                  </a:lnTo>
                  <a:cubicBezTo>
                    <a:pt x="2352924" y="266011"/>
                    <a:pt x="2345553" y="273383"/>
                    <a:pt x="2336459" y="273383"/>
                  </a:cubicBezTo>
                  <a:lnTo>
                    <a:pt x="16465" y="273383"/>
                  </a:lnTo>
                  <a:cubicBezTo>
                    <a:pt x="7372" y="273383"/>
                    <a:pt x="0" y="266011"/>
                    <a:pt x="0" y="256917"/>
                  </a:cubicBezTo>
                  <a:lnTo>
                    <a:pt x="0" y="16465"/>
                  </a:lnTo>
                  <a:cubicBezTo>
                    <a:pt x="0" y="7372"/>
                    <a:pt x="7372" y="0"/>
                    <a:pt x="16465"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6" id="6"/>
            <p:cNvSpPr txBox="true"/>
            <p:nvPr/>
          </p:nvSpPr>
          <p:spPr>
            <a:xfrm>
              <a:off x="0" y="-38100"/>
              <a:ext cx="2352924" cy="311483"/>
            </a:xfrm>
            <a:prstGeom prst="rect">
              <a:avLst/>
            </a:prstGeom>
          </p:spPr>
          <p:txBody>
            <a:bodyPr anchor="ctr" rtlCol="false" tIns="50800" lIns="50800" bIns="50800" rIns="50800"/>
            <a:lstStyle/>
            <a:p>
              <a:pPr algn="ctr">
                <a:lnSpc>
                  <a:spcPts val="2659"/>
                </a:lnSpc>
              </a:pPr>
            </a:p>
          </p:txBody>
        </p:sp>
      </p:grpSp>
      <p:sp>
        <p:nvSpPr>
          <p:cNvPr name="TextBox 7" id="7"/>
          <p:cNvSpPr txBox="true"/>
          <p:nvPr/>
        </p:nvSpPr>
        <p:spPr>
          <a:xfrm rot="0">
            <a:off x="313769" y="3714879"/>
            <a:ext cx="11532343" cy="361900"/>
          </a:xfrm>
          <a:prstGeom prst="rect">
            <a:avLst/>
          </a:prstGeom>
        </p:spPr>
        <p:txBody>
          <a:bodyPr anchor="t" rtlCol="false" tIns="0" lIns="0" bIns="0" rIns="0">
            <a:spAutoFit/>
          </a:bodyPr>
          <a:lstStyle/>
          <a:p>
            <a:pPr algn="l">
              <a:lnSpc>
                <a:spcPts val="2879"/>
              </a:lnSpc>
            </a:pPr>
            <a:r>
              <a:rPr lang="en-US" b="true" sz="2400" spc="-50">
                <a:solidFill>
                  <a:srgbClr val="A1F1FF"/>
                </a:solidFill>
                <a:latin typeface="DM Sans Bold"/>
                <a:ea typeface="DM Sans Bold"/>
                <a:cs typeface="DM Sans Bold"/>
                <a:sym typeface="DM Sans Bold"/>
              </a:rPr>
              <a:t>"काव्यधारा फाउंडेशन ट्रस्ट का परिचय — एक विचार जो सेवा बन गया!"</a:t>
            </a:r>
          </a:p>
        </p:txBody>
      </p:sp>
      <p:sp>
        <p:nvSpPr>
          <p:cNvPr name="Freeform 8" id="8"/>
          <p:cNvSpPr/>
          <p:nvPr/>
        </p:nvSpPr>
        <p:spPr>
          <a:xfrm flipH="false" flipV="false" rot="-4395554">
            <a:off x="-1805301" y="5637846"/>
            <a:ext cx="7985706" cy="9232031"/>
          </a:xfrm>
          <a:custGeom>
            <a:avLst/>
            <a:gdLst/>
            <a:ahLst/>
            <a:cxnLst/>
            <a:rect r="r" b="b" t="t" l="l"/>
            <a:pathLst>
              <a:path h="9232031" w="7985706">
                <a:moveTo>
                  <a:pt x="0" y="0"/>
                </a:moveTo>
                <a:lnTo>
                  <a:pt x="7985707" y="0"/>
                </a:lnTo>
                <a:lnTo>
                  <a:pt x="7985707" y="9232031"/>
                </a:lnTo>
                <a:lnTo>
                  <a:pt x="0" y="9232031"/>
                </a:lnTo>
                <a:lnTo>
                  <a:pt x="0" y="0"/>
                </a:lnTo>
                <a:close/>
              </a:path>
            </a:pathLst>
          </a:custGeom>
          <a:blipFill>
            <a:blip r:embed="rId3">
              <a:alphaModFix amt="3000"/>
              <a:extLst>
                <a:ext uri="{96DAC541-7B7A-43D3-8B79-37D633B846F1}">
                  <asvg:svgBlip xmlns:asvg="http://schemas.microsoft.com/office/drawing/2016/SVG/main" r:embed="rId4"/>
                </a:ext>
              </a:extLst>
            </a:blip>
            <a:stretch>
              <a:fillRect l="0" t="0" r="0" b="0"/>
            </a:stretch>
          </a:blipFill>
        </p:spPr>
      </p:sp>
      <p:sp>
        <p:nvSpPr>
          <p:cNvPr name="TextBox 9" id="9"/>
          <p:cNvSpPr txBox="true"/>
          <p:nvPr/>
        </p:nvSpPr>
        <p:spPr>
          <a:xfrm rot="0">
            <a:off x="466607" y="4640733"/>
            <a:ext cx="8339421" cy="5129130"/>
          </a:xfrm>
          <a:prstGeom prst="rect">
            <a:avLst/>
          </a:prstGeom>
        </p:spPr>
        <p:txBody>
          <a:bodyPr anchor="t" rtlCol="false" tIns="0" lIns="0" bIns="0" rIns="0">
            <a:spAutoFit/>
          </a:bodyPr>
          <a:lstStyle/>
          <a:p>
            <a:pPr algn="just">
              <a:lnSpc>
                <a:spcPts val="3740"/>
              </a:lnSpc>
            </a:pPr>
            <a:r>
              <a:rPr lang="en-US" sz="2899" spc="-60">
                <a:solidFill>
                  <a:srgbClr val="FFFFFF"/>
                </a:solidFill>
                <a:latin typeface="DM Sans"/>
                <a:ea typeface="DM Sans"/>
                <a:cs typeface="DM Sans"/>
                <a:sym typeface="DM Sans"/>
              </a:rPr>
              <a:t>"काव्यधारा फाउंडेशन ट्रस्ट" एक पंजीकृत गैर-लाभकारी संस्था है, जिसकी स्थापना 5 मार्च 2024 को समाज में सकारात्मक बदलाव लाने के उद्देश्य से की गई थी। यह संस्था साहित्य सेवा, जन सेवा, धार्मिक उत्थान, शिक्षा का प्रसार, पर्यावरण संरक्षण, रोजगार एवं कौशल विकास, किसान सहायता, कंप्यूटर प्रशिक्षण, बाल मजदूरी के खिलाफ अभियान, प्लास्टिक मुक्त समाज की पहल, स्वच्छता जागरूकता, एवं निःशुल्क चिकित्सा शिविर जैसे महत्वपूर्ण क्षेत्रों में सक्रिय रूप से कार्यरत है।</a:t>
            </a:r>
          </a:p>
          <a:p>
            <a:pPr algn="just">
              <a:lnSpc>
                <a:spcPts val="3740"/>
              </a:lnSpc>
            </a:pPr>
            <a:r>
              <a:rPr lang="en-US" sz="2899" spc="-60">
                <a:solidFill>
                  <a:srgbClr val="FFFFFF"/>
                </a:solidFill>
                <a:latin typeface="DM Sans"/>
                <a:ea typeface="DM Sans"/>
                <a:cs typeface="DM Sans"/>
                <a:sym typeface="DM Sans"/>
              </a:rPr>
              <a:t> संस्था का मुख्य उद्देश्य जन-जागरूकता, सामाजिक सुधार और समग्र विकास के लिए निरंतर प्रयास करना है।</a:t>
            </a:r>
          </a:p>
          <a:p>
            <a:pPr algn="just">
              <a:lnSpc>
                <a:spcPts val="3740"/>
              </a:lnSpc>
            </a:pPr>
          </a:p>
        </p:txBody>
      </p:sp>
      <p:sp>
        <p:nvSpPr>
          <p:cNvPr name="Freeform 10" id="10"/>
          <p:cNvSpPr/>
          <p:nvPr/>
        </p:nvSpPr>
        <p:spPr>
          <a:xfrm flipH="false" flipV="false" rot="0">
            <a:off x="9358621" y="589410"/>
            <a:ext cx="8557985" cy="4291295"/>
          </a:xfrm>
          <a:custGeom>
            <a:avLst/>
            <a:gdLst/>
            <a:ahLst/>
            <a:cxnLst/>
            <a:rect r="r" b="b" t="t" l="l"/>
            <a:pathLst>
              <a:path h="4291295" w="8557985">
                <a:moveTo>
                  <a:pt x="0" y="0"/>
                </a:moveTo>
                <a:lnTo>
                  <a:pt x="8557986" y="0"/>
                </a:lnTo>
                <a:lnTo>
                  <a:pt x="8557986" y="4291295"/>
                </a:lnTo>
                <a:lnTo>
                  <a:pt x="0" y="4291295"/>
                </a:lnTo>
                <a:lnTo>
                  <a:pt x="0" y="0"/>
                </a:lnTo>
                <a:close/>
              </a:path>
            </a:pathLst>
          </a:custGeom>
          <a:blipFill>
            <a:blip r:embed="rId5"/>
            <a:stretch>
              <a:fillRect l="0" t="0" r="0" b="-99426"/>
            </a:stretch>
          </a:blipFill>
        </p:spPr>
      </p:sp>
      <p:grpSp>
        <p:nvGrpSpPr>
          <p:cNvPr name="Group 11" id="11"/>
          <p:cNvGrpSpPr/>
          <p:nvPr/>
        </p:nvGrpSpPr>
        <p:grpSpPr>
          <a:xfrm rot="0">
            <a:off x="9763243" y="1006334"/>
            <a:ext cx="7748743" cy="774874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3" id="13"/>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4" id="14"/>
          <p:cNvGrpSpPr/>
          <p:nvPr/>
        </p:nvGrpSpPr>
        <p:grpSpPr>
          <a:xfrm rot="0">
            <a:off x="9502310" y="739075"/>
            <a:ext cx="8270608" cy="4135304"/>
            <a:chOff x="0" y="0"/>
            <a:chExt cx="660400" cy="330200"/>
          </a:xfrm>
        </p:grpSpPr>
        <p:sp>
          <p:nvSpPr>
            <p:cNvPr name="Freeform 15" id="15"/>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16" id="16"/>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17" id="17"/>
          <p:cNvSpPr/>
          <p:nvPr/>
        </p:nvSpPr>
        <p:spPr>
          <a:xfrm flipH="false" flipV="false" rot="0">
            <a:off x="9729026" y="965791"/>
            <a:ext cx="7817175" cy="7817175"/>
          </a:xfrm>
          <a:custGeom>
            <a:avLst/>
            <a:gdLst/>
            <a:ahLst/>
            <a:cxnLst/>
            <a:rect r="r" b="b" t="t" l="l"/>
            <a:pathLst>
              <a:path h="7817175" w="7817175">
                <a:moveTo>
                  <a:pt x="0" y="0"/>
                </a:moveTo>
                <a:lnTo>
                  <a:pt x="7817176" y="0"/>
                </a:lnTo>
                <a:lnTo>
                  <a:pt x="7817176" y="7817176"/>
                </a:lnTo>
                <a:lnTo>
                  <a:pt x="0" y="7817176"/>
                </a:lnTo>
                <a:lnTo>
                  <a:pt x="0" y="0"/>
                </a:lnTo>
                <a:close/>
              </a:path>
            </a:pathLst>
          </a:custGeom>
          <a:blipFill>
            <a:blip r:embed="rId5"/>
            <a:stretch>
              <a:fillRect l="0" t="0" r="0" b="0"/>
            </a:stretch>
          </a:blipFill>
        </p:spPr>
      </p:sp>
      <p:grpSp>
        <p:nvGrpSpPr>
          <p:cNvPr name="Group 18" id="18"/>
          <p:cNvGrpSpPr/>
          <p:nvPr/>
        </p:nvGrpSpPr>
        <p:grpSpPr>
          <a:xfrm rot="0">
            <a:off x="9892300" y="1129064"/>
            <a:ext cx="7490629" cy="7490629"/>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0" id="20"/>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21" id="21"/>
          <p:cNvGrpSpPr/>
          <p:nvPr/>
        </p:nvGrpSpPr>
        <p:grpSpPr>
          <a:xfrm rot="0">
            <a:off x="10177486" y="1414251"/>
            <a:ext cx="6920257" cy="6920257"/>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5046" t="0" r="-25046" b="0"/>
              </a:stretch>
            </a:blipFill>
            <a:ln w="180975" cap="sq">
              <a:gradFill>
                <a:gsLst>
                  <a:gs pos="0">
                    <a:srgbClr val="EFF1F1">
                      <a:alpha val="100000"/>
                    </a:srgbClr>
                  </a:gs>
                  <a:gs pos="100000">
                    <a:srgbClr val="FFFFFF">
                      <a:alpha val="100000"/>
                    </a:srgbClr>
                  </a:gs>
                </a:gsLst>
                <a:lin ang="5400000"/>
              </a:gradFill>
              <a:prstDash val="solid"/>
              <a:miter/>
            </a:ln>
          </p:spPr>
        </p:sp>
      </p:grpSp>
      <p:sp>
        <p:nvSpPr>
          <p:cNvPr name="Freeform 23" id="23"/>
          <p:cNvSpPr/>
          <p:nvPr/>
        </p:nvSpPr>
        <p:spPr>
          <a:xfrm flipH="false" flipV="false" rot="0">
            <a:off x="7891390" y="7925284"/>
            <a:ext cx="2934464" cy="2933755"/>
          </a:xfrm>
          <a:custGeom>
            <a:avLst/>
            <a:gdLst/>
            <a:ahLst/>
            <a:cxnLst/>
            <a:rect r="r" b="b" t="t" l="l"/>
            <a:pathLst>
              <a:path h="2933755" w="2934464">
                <a:moveTo>
                  <a:pt x="0" y="0"/>
                </a:moveTo>
                <a:lnTo>
                  <a:pt x="2934463" y="0"/>
                </a:lnTo>
                <a:lnTo>
                  <a:pt x="2934463" y="2933754"/>
                </a:lnTo>
                <a:lnTo>
                  <a:pt x="0" y="2933754"/>
                </a:lnTo>
                <a:lnTo>
                  <a:pt x="0" y="0"/>
                </a:lnTo>
                <a:close/>
              </a:path>
            </a:pathLst>
          </a:custGeom>
          <a:blipFill>
            <a:blip r:embed="rId7"/>
            <a:stretch>
              <a:fillRect l="0" t="0" r="0" b="0"/>
            </a:stretch>
          </a:blipFill>
        </p:spPr>
      </p:sp>
      <p:sp>
        <p:nvSpPr>
          <p:cNvPr name="Freeform 24" id="24"/>
          <p:cNvSpPr/>
          <p:nvPr/>
        </p:nvSpPr>
        <p:spPr>
          <a:xfrm flipH="false" flipV="false" rot="0">
            <a:off x="15792068" y="-672768"/>
            <a:ext cx="2934464" cy="2933755"/>
          </a:xfrm>
          <a:custGeom>
            <a:avLst/>
            <a:gdLst/>
            <a:ahLst/>
            <a:cxnLst/>
            <a:rect r="r" b="b" t="t" l="l"/>
            <a:pathLst>
              <a:path h="2933755" w="2934464">
                <a:moveTo>
                  <a:pt x="0" y="0"/>
                </a:moveTo>
                <a:lnTo>
                  <a:pt x="2934464" y="0"/>
                </a:lnTo>
                <a:lnTo>
                  <a:pt x="2934464" y="2933754"/>
                </a:lnTo>
                <a:lnTo>
                  <a:pt x="0" y="2933754"/>
                </a:lnTo>
                <a:lnTo>
                  <a:pt x="0" y="0"/>
                </a:lnTo>
                <a:close/>
              </a:path>
            </a:pathLst>
          </a:custGeom>
          <a:blipFill>
            <a:blip r:embed="rId7"/>
            <a:stretch>
              <a:fillRect l="0" t="0" r="0" b="0"/>
            </a:stretch>
          </a:blipFill>
        </p:spPr>
      </p:sp>
      <p:sp>
        <p:nvSpPr>
          <p:cNvPr name="TextBox 25" id="25"/>
          <p:cNvSpPr txBox="true"/>
          <p:nvPr/>
        </p:nvSpPr>
        <p:spPr>
          <a:xfrm rot="0">
            <a:off x="409457" y="1447800"/>
            <a:ext cx="8734543" cy="1239570"/>
          </a:xfrm>
          <a:prstGeom prst="rect">
            <a:avLst/>
          </a:prstGeom>
        </p:spPr>
        <p:txBody>
          <a:bodyPr anchor="t" rtlCol="false" tIns="0" lIns="0" bIns="0" rIns="0">
            <a:spAutoFit/>
          </a:bodyPr>
          <a:lstStyle/>
          <a:p>
            <a:pPr algn="l">
              <a:lnSpc>
                <a:spcPts val="9215"/>
              </a:lnSpc>
            </a:pPr>
            <a:r>
              <a:rPr lang="en-US" b="true" sz="9500" spc="-475">
                <a:solidFill>
                  <a:srgbClr val="A1F1FF"/>
                </a:solidFill>
                <a:latin typeface="Antonio Bold"/>
                <a:ea typeface="Antonio Bold"/>
                <a:cs typeface="Antonio Bold"/>
                <a:sym typeface="Antonio Bold"/>
              </a:rPr>
              <a:t>संस्थागत  परिचय</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grpSp>
        <p:nvGrpSpPr>
          <p:cNvPr name="Group 2" id="2"/>
          <p:cNvGrpSpPr/>
          <p:nvPr/>
        </p:nvGrpSpPr>
        <p:grpSpPr>
          <a:xfrm rot="0">
            <a:off x="-758064" y="3043645"/>
            <a:ext cx="8831840" cy="1010852"/>
            <a:chOff x="0" y="0"/>
            <a:chExt cx="2326081" cy="266233"/>
          </a:xfrm>
        </p:grpSpPr>
        <p:sp>
          <p:nvSpPr>
            <p:cNvPr name="Freeform 3" id="3"/>
            <p:cNvSpPr/>
            <p:nvPr/>
          </p:nvSpPr>
          <p:spPr>
            <a:xfrm flipH="false" flipV="false" rot="0">
              <a:off x="0" y="0"/>
              <a:ext cx="2326081" cy="266233"/>
            </a:xfrm>
            <a:custGeom>
              <a:avLst/>
              <a:gdLst/>
              <a:ahLst/>
              <a:cxnLst/>
              <a:rect r="r" b="b" t="t" l="l"/>
              <a:pathLst>
                <a:path h="266233" w="2326081">
                  <a:moveTo>
                    <a:pt x="16655" y="0"/>
                  </a:moveTo>
                  <a:lnTo>
                    <a:pt x="2309426" y="0"/>
                  </a:lnTo>
                  <a:cubicBezTo>
                    <a:pt x="2318625" y="0"/>
                    <a:pt x="2326081" y="7457"/>
                    <a:pt x="2326081" y="16655"/>
                  </a:cubicBezTo>
                  <a:lnTo>
                    <a:pt x="2326081" y="249577"/>
                  </a:lnTo>
                  <a:cubicBezTo>
                    <a:pt x="2326081" y="253995"/>
                    <a:pt x="2324327" y="258231"/>
                    <a:pt x="2321203" y="261354"/>
                  </a:cubicBezTo>
                  <a:cubicBezTo>
                    <a:pt x="2318080" y="264478"/>
                    <a:pt x="2313843" y="266233"/>
                    <a:pt x="2309426" y="266233"/>
                  </a:cubicBezTo>
                  <a:lnTo>
                    <a:pt x="16655" y="266233"/>
                  </a:lnTo>
                  <a:cubicBezTo>
                    <a:pt x="7457" y="266233"/>
                    <a:pt x="0" y="258776"/>
                    <a:pt x="0" y="249577"/>
                  </a:cubicBezTo>
                  <a:lnTo>
                    <a:pt x="0" y="16655"/>
                  </a:lnTo>
                  <a:cubicBezTo>
                    <a:pt x="0" y="7457"/>
                    <a:pt x="7457" y="0"/>
                    <a:pt x="16655"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4" id="4"/>
            <p:cNvSpPr txBox="true"/>
            <p:nvPr/>
          </p:nvSpPr>
          <p:spPr>
            <a:xfrm>
              <a:off x="0" y="-38100"/>
              <a:ext cx="2326081" cy="304333"/>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4395554">
            <a:off x="-1805301" y="5637846"/>
            <a:ext cx="7985706" cy="9232031"/>
          </a:xfrm>
          <a:custGeom>
            <a:avLst/>
            <a:gdLst/>
            <a:ahLst/>
            <a:cxnLst/>
            <a:rect r="r" b="b" t="t" l="l"/>
            <a:pathLst>
              <a:path h="9232031" w="7985706">
                <a:moveTo>
                  <a:pt x="0" y="0"/>
                </a:moveTo>
                <a:lnTo>
                  <a:pt x="7985707" y="0"/>
                </a:lnTo>
                <a:lnTo>
                  <a:pt x="7985707" y="9232031"/>
                </a:lnTo>
                <a:lnTo>
                  <a:pt x="0" y="9232031"/>
                </a:lnTo>
                <a:lnTo>
                  <a:pt x="0" y="0"/>
                </a:lnTo>
                <a:close/>
              </a:path>
            </a:pathLst>
          </a:custGeom>
          <a:blipFill>
            <a:blip r:embed="rId2">
              <a:alphaModFix amt="3000"/>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758064" y="5779066"/>
            <a:ext cx="8831840" cy="1010852"/>
            <a:chOff x="0" y="0"/>
            <a:chExt cx="2326081" cy="266233"/>
          </a:xfrm>
        </p:grpSpPr>
        <p:sp>
          <p:nvSpPr>
            <p:cNvPr name="Freeform 7" id="7"/>
            <p:cNvSpPr/>
            <p:nvPr/>
          </p:nvSpPr>
          <p:spPr>
            <a:xfrm flipH="false" flipV="false" rot="0">
              <a:off x="0" y="0"/>
              <a:ext cx="2326081" cy="266233"/>
            </a:xfrm>
            <a:custGeom>
              <a:avLst/>
              <a:gdLst/>
              <a:ahLst/>
              <a:cxnLst/>
              <a:rect r="r" b="b" t="t" l="l"/>
              <a:pathLst>
                <a:path h="266233" w="2326081">
                  <a:moveTo>
                    <a:pt x="16655" y="0"/>
                  </a:moveTo>
                  <a:lnTo>
                    <a:pt x="2309426" y="0"/>
                  </a:lnTo>
                  <a:cubicBezTo>
                    <a:pt x="2318625" y="0"/>
                    <a:pt x="2326081" y="7457"/>
                    <a:pt x="2326081" y="16655"/>
                  </a:cubicBezTo>
                  <a:lnTo>
                    <a:pt x="2326081" y="249577"/>
                  </a:lnTo>
                  <a:cubicBezTo>
                    <a:pt x="2326081" y="253995"/>
                    <a:pt x="2324327" y="258231"/>
                    <a:pt x="2321203" y="261354"/>
                  </a:cubicBezTo>
                  <a:cubicBezTo>
                    <a:pt x="2318080" y="264478"/>
                    <a:pt x="2313843" y="266233"/>
                    <a:pt x="2309426" y="266233"/>
                  </a:cubicBezTo>
                  <a:lnTo>
                    <a:pt x="16655" y="266233"/>
                  </a:lnTo>
                  <a:cubicBezTo>
                    <a:pt x="7457" y="266233"/>
                    <a:pt x="0" y="258776"/>
                    <a:pt x="0" y="249577"/>
                  </a:cubicBezTo>
                  <a:lnTo>
                    <a:pt x="0" y="16655"/>
                  </a:lnTo>
                  <a:cubicBezTo>
                    <a:pt x="0" y="7457"/>
                    <a:pt x="7457" y="0"/>
                    <a:pt x="16655"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8" id="8"/>
            <p:cNvSpPr txBox="true"/>
            <p:nvPr/>
          </p:nvSpPr>
          <p:spPr>
            <a:xfrm>
              <a:off x="0" y="-38100"/>
              <a:ext cx="2326081" cy="304333"/>
            </a:xfrm>
            <a:prstGeom prst="rect">
              <a:avLst/>
            </a:prstGeom>
          </p:spPr>
          <p:txBody>
            <a:bodyPr anchor="ctr" rtlCol="false" tIns="50800" lIns="50800" bIns="50800" rIns="50800"/>
            <a:lstStyle/>
            <a:p>
              <a:pPr algn="ctr">
                <a:lnSpc>
                  <a:spcPts val="2659"/>
                </a:lnSpc>
              </a:pPr>
            </a:p>
          </p:txBody>
        </p:sp>
      </p:grpSp>
      <p:sp>
        <p:nvSpPr>
          <p:cNvPr name="Freeform 9" id="9"/>
          <p:cNvSpPr/>
          <p:nvPr/>
        </p:nvSpPr>
        <p:spPr>
          <a:xfrm flipH="true" flipV="true" rot="-5175452">
            <a:off x="9090909" y="-6000068"/>
            <a:ext cx="13341564" cy="12390978"/>
          </a:xfrm>
          <a:custGeom>
            <a:avLst/>
            <a:gdLst/>
            <a:ahLst/>
            <a:cxnLst/>
            <a:rect r="r" b="b" t="t" l="l"/>
            <a:pathLst>
              <a:path h="12390978" w="13341564">
                <a:moveTo>
                  <a:pt x="13341564" y="12390977"/>
                </a:moveTo>
                <a:lnTo>
                  <a:pt x="0" y="12390977"/>
                </a:lnTo>
                <a:lnTo>
                  <a:pt x="0" y="0"/>
                </a:lnTo>
                <a:lnTo>
                  <a:pt x="13341564" y="0"/>
                </a:lnTo>
                <a:lnTo>
                  <a:pt x="13341564" y="12390977"/>
                </a:lnTo>
                <a:close/>
              </a:path>
            </a:pathLst>
          </a:custGeom>
          <a:blipFill>
            <a:blip r:embed="rId4"/>
            <a:stretch>
              <a:fillRect l="0" t="0" r="0" b="0"/>
            </a:stretch>
          </a:blipFill>
        </p:spPr>
      </p:sp>
      <p:sp>
        <p:nvSpPr>
          <p:cNvPr name="TextBox 10" id="10"/>
          <p:cNvSpPr txBox="true"/>
          <p:nvPr/>
        </p:nvSpPr>
        <p:spPr>
          <a:xfrm rot="0">
            <a:off x="462124" y="1219200"/>
            <a:ext cx="11624870" cy="1095993"/>
          </a:xfrm>
          <a:prstGeom prst="rect">
            <a:avLst/>
          </a:prstGeom>
        </p:spPr>
        <p:txBody>
          <a:bodyPr anchor="t" rtlCol="false" tIns="0" lIns="0" bIns="0" rIns="0">
            <a:spAutoFit/>
          </a:bodyPr>
          <a:lstStyle/>
          <a:p>
            <a:pPr algn="l">
              <a:lnSpc>
                <a:spcPts val="8245"/>
              </a:lnSpc>
            </a:pPr>
            <a:r>
              <a:rPr lang="en-US" b="true" sz="8500" spc="-425">
                <a:solidFill>
                  <a:srgbClr val="A1F1FF"/>
                </a:solidFill>
                <a:latin typeface="Antonio Bold"/>
                <a:ea typeface="Antonio Bold"/>
                <a:cs typeface="Antonio Bold"/>
                <a:sym typeface="Antonio Bold"/>
              </a:rPr>
              <a:t>"समाज  में  हमारी  भूमिका"</a:t>
            </a:r>
          </a:p>
        </p:txBody>
      </p:sp>
      <p:sp>
        <p:nvSpPr>
          <p:cNvPr name="Freeform 11" id="11"/>
          <p:cNvSpPr/>
          <p:nvPr/>
        </p:nvSpPr>
        <p:spPr>
          <a:xfrm flipH="false" flipV="false" rot="-10800000">
            <a:off x="9549396" y="5828038"/>
            <a:ext cx="8557985" cy="4291295"/>
          </a:xfrm>
          <a:custGeom>
            <a:avLst/>
            <a:gdLst/>
            <a:ahLst/>
            <a:cxnLst/>
            <a:rect r="r" b="b" t="t" l="l"/>
            <a:pathLst>
              <a:path h="4291295" w="8557985">
                <a:moveTo>
                  <a:pt x="0" y="0"/>
                </a:moveTo>
                <a:lnTo>
                  <a:pt x="8557985" y="0"/>
                </a:lnTo>
                <a:lnTo>
                  <a:pt x="8557985" y="4291295"/>
                </a:lnTo>
                <a:lnTo>
                  <a:pt x="0" y="4291295"/>
                </a:lnTo>
                <a:lnTo>
                  <a:pt x="0" y="0"/>
                </a:lnTo>
                <a:close/>
              </a:path>
            </a:pathLst>
          </a:custGeom>
          <a:blipFill>
            <a:blip r:embed="rId5"/>
            <a:stretch>
              <a:fillRect l="0" t="0" r="0" b="-99426"/>
            </a:stretch>
          </a:blipFill>
        </p:spPr>
      </p:sp>
      <p:grpSp>
        <p:nvGrpSpPr>
          <p:cNvPr name="Group 12" id="12"/>
          <p:cNvGrpSpPr/>
          <p:nvPr/>
        </p:nvGrpSpPr>
        <p:grpSpPr>
          <a:xfrm rot="-10800000">
            <a:off x="9954017" y="1953666"/>
            <a:ext cx="7748743" cy="774874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4" id="1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5" id="15"/>
          <p:cNvGrpSpPr/>
          <p:nvPr/>
        </p:nvGrpSpPr>
        <p:grpSpPr>
          <a:xfrm rot="-10800000">
            <a:off x="9693085" y="5834364"/>
            <a:ext cx="8270608" cy="4135304"/>
            <a:chOff x="0" y="0"/>
            <a:chExt cx="660400" cy="330200"/>
          </a:xfrm>
        </p:grpSpPr>
        <p:sp>
          <p:nvSpPr>
            <p:cNvPr name="Freeform 16" id="16"/>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17" id="17"/>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18" id="18"/>
          <p:cNvSpPr/>
          <p:nvPr/>
        </p:nvSpPr>
        <p:spPr>
          <a:xfrm flipH="false" flipV="false" rot="-10800000">
            <a:off x="9919801" y="1925776"/>
            <a:ext cx="7817175" cy="7817175"/>
          </a:xfrm>
          <a:custGeom>
            <a:avLst/>
            <a:gdLst/>
            <a:ahLst/>
            <a:cxnLst/>
            <a:rect r="r" b="b" t="t" l="l"/>
            <a:pathLst>
              <a:path h="7817175" w="7817175">
                <a:moveTo>
                  <a:pt x="0" y="0"/>
                </a:moveTo>
                <a:lnTo>
                  <a:pt x="7817175" y="0"/>
                </a:lnTo>
                <a:lnTo>
                  <a:pt x="7817175" y="7817176"/>
                </a:lnTo>
                <a:lnTo>
                  <a:pt x="0" y="7817176"/>
                </a:lnTo>
                <a:lnTo>
                  <a:pt x="0" y="0"/>
                </a:lnTo>
                <a:close/>
              </a:path>
            </a:pathLst>
          </a:custGeom>
          <a:blipFill>
            <a:blip r:embed="rId5"/>
            <a:stretch>
              <a:fillRect l="0" t="0" r="0" b="0"/>
            </a:stretch>
          </a:blipFill>
        </p:spPr>
      </p:sp>
      <p:grpSp>
        <p:nvGrpSpPr>
          <p:cNvPr name="Group 19" id="19"/>
          <p:cNvGrpSpPr/>
          <p:nvPr/>
        </p:nvGrpSpPr>
        <p:grpSpPr>
          <a:xfrm rot="-10800000">
            <a:off x="10083074" y="2089050"/>
            <a:ext cx="7490629" cy="7490629"/>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1" id="21"/>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22" id="22"/>
          <p:cNvGrpSpPr/>
          <p:nvPr/>
        </p:nvGrpSpPr>
        <p:grpSpPr>
          <a:xfrm rot="0">
            <a:off x="10368260" y="2374236"/>
            <a:ext cx="6920257" cy="6920257"/>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0" t="-25046" r="0" b="-25046"/>
              </a:stretch>
            </a:blipFill>
            <a:ln w="180975" cap="sq">
              <a:gradFill>
                <a:gsLst>
                  <a:gs pos="0">
                    <a:srgbClr val="EFF1F1">
                      <a:alpha val="100000"/>
                    </a:srgbClr>
                  </a:gs>
                  <a:gs pos="100000">
                    <a:srgbClr val="FFFFFF">
                      <a:alpha val="100000"/>
                    </a:srgbClr>
                  </a:gs>
                </a:gsLst>
                <a:lin ang="5400000"/>
              </a:gradFill>
              <a:prstDash val="solid"/>
              <a:miter/>
            </a:ln>
          </p:spPr>
        </p:sp>
      </p:grpSp>
      <p:sp>
        <p:nvSpPr>
          <p:cNvPr name="TextBox 24" id="24"/>
          <p:cNvSpPr txBox="true"/>
          <p:nvPr/>
        </p:nvSpPr>
        <p:spPr>
          <a:xfrm rot="0">
            <a:off x="1106847" y="4178322"/>
            <a:ext cx="6966929" cy="18572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हमारे समाज में शिक्षा की कमी, बेरोजगारी, पर्यावरणीय असंतुलन, बाल मजदूरी और स्वास्थ्य सुविधाओं की अनुपलब्धता जैसी कई गंभीर समस्याएं आज भी मौजूद हैं। इन्हीं चुनौतियों ने हमें प्रेरित किया कि हम इन मुद्दों के समाधान हेतु संगठित प्रयास करें।</a:t>
            </a:r>
          </a:p>
          <a:p>
            <a:pPr algn="just">
              <a:lnSpc>
                <a:spcPts val="2999"/>
              </a:lnSpc>
            </a:pPr>
          </a:p>
        </p:txBody>
      </p:sp>
      <p:sp>
        <p:nvSpPr>
          <p:cNvPr name="TextBox 25" id="25"/>
          <p:cNvSpPr txBox="true"/>
          <p:nvPr/>
        </p:nvSpPr>
        <p:spPr>
          <a:xfrm rot="0">
            <a:off x="1106847" y="3287134"/>
            <a:ext cx="6107194" cy="514325"/>
          </a:xfrm>
          <a:prstGeom prst="rect">
            <a:avLst/>
          </a:prstGeom>
        </p:spPr>
        <p:txBody>
          <a:bodyPr anchor="t" rtlCol="false" tIns="0" lIns="0" bIns="0" rIns="0">
            <a:spAutoFit/>
          </a:bodyPr>
          <a:lstStyle/>
          <a:p>
            <a:pPr algn="l">
              <a:lnSpc>
                <a:spcPts val="4079"/>
              </a:lnSpc>
            </a:pPr>
            <a:r>
              <a:rPr lang="en-US" b="true" sz="3399" spc="-71">
                <a:solidFill>
                  <a:srgbClr val="A1F1FF"/>
                </a:solidFill>
                <a:latin typeface="DM Sans Bold"/>
                <a:ea typeface="DM Sans Bold"/>
                <a:cs typeface="DM Sans Bold"/>
                <a:sym typeface="DM Sans Bold"/>
              </a:rPr>
              <a:t>समाज की वर्तमान चुनौतियाँ</a:t>
            </a:r>
          </a:p>
        </p:txBody>
      </p:sp>
      <p:sp>
        <p:nvSpPr>
          <p:cNvPr name="TextBox 26" id="26"/>
          <p:cNvSpPr txBox="true"/>
          <p:nvPr/>
        </p:nvSpPr>
        <p:spPr>
          <a:xfrm rot="0">
            <a:off x="1052979" y="6914545"/>
            <a:ext cx="7020797" cy="18572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काव्यधारा फाउंडेशन ट्रस्ट इन समस्याओं को केवल समझता ही नहीं, बल्कि उनके समाधान के लिए ज़मीनी स्तर पर कार्य करता है — चाहे वह शिक्षा का प्रसार हो, स्वास्थ्य शिविर हों, या फिर पर्यावरण व सामाजिक जागरूकता अभियान। हमारा प्रयास है कि हर ज़रूरतमंद तक सहायता पहुंचे।</a:t>
            </a:r>
          </a:p>
        </p:txBody>
      </p:sp>
      <p:sp>
        <p:nvSpPr>
          <p:cNvPr name="TextBox 27" id="27"/>
          <p:cNvSpPr txBox="true"/>
          <p:nvPr/>
        </p:nvSpPr>
        <p:spPr>
          <a:xfrm rot="0">
            <a:off x="1106847" y="6022554"/>
            <a:ext cx="6565939" cy="514325"/>
          </a:xfrm>
          <a:prstGeom prst="rect">
            <a:avLst/>
          </a:prstGeom>
        </p:spPr>
        <p:txBody>
          <a:bodyPr anchor="t" rtlCol="false" tIns="0" lIns="0" bIns="0" rIns="0">
            <a:spAutoFit/>
          </a:bodyPr>
          <a:lstStyle/>
          <a:p>
            <a:pPr algn="l">
              <a:lnSpc>
                <a:spcPts val="4079"/>
              </a:lnSpc>
            </a:pPr>
            <a:r>
              <a:rPr lang="en-US" b="true" sz="3399" spc="-71">
                <a:solidFill>
                  <a:srgbClr val="A1F1FF"/>
                </a:solidFill>
                <a:latin typeface="DM Sans Bold"/>
                <a:ea typeface="DM Sans Bold"/>
                <a:cs typeface="DM Sans Bold"/>
                <a:sym typeface="DM Sans Bold"/>
              </a:rPr>
              <a:t>काव्यधारा की भूमिका</a:t>
            </a:r>
          </a:p>
        </p:txBody>
      </p:sp>
      <p:sp>
        <p:nvSpPr>
          <p:cNvPr name="Freeform 28" id="28"/>
          <p:cNvSpPr/>
          <p:nvPr/>
        </p:nvSpPr>
        <p:spPr>
          <a:xfrm flipH="false" flipV="false" rot="0">
            <a:off x="8073776" y="8382189"/>
            <a:ext cx="2395558" cy="2394979"/>
          </a:xfrm>
          <a:custGeom>
            <a:avLst/>
            <a:gdLst/>
            <a:ahLst/>
            <a:cxnLst/>
            <a:rect r="r" b="b" t="t" l="l"/>
            <a:pathLst>
              <a:path h="2394979" w="2395558">
                <a:moveTo>
                  <a:pt x="0" y="0"/>
                </a:moveTo>
                <a:lnTo>
                  <a:pt x="2395558" y="0"/>
                </a:lnTo>
                <a:lnTo>
                  <a:pt x="2395558" y="2394979"/>
                </a:lnTo>
                <a:lnTo>
                  <a:pt x="0" y="2394979"/>
                </a:lnTo>
                <a:lnTo>
                  <a:pt x="0" y="0"/>
                </a:lnTo>
                <a:close/>
              </a:path>
            </a:pathLst>
          </a:custGeom>
          <a:blipFill>
            <a:blip r:embed="rId7"/>
            <a:stretch>
              <a:fillRect l="0" t="0" r="0" b="0"/>
            </a:stretch>
          </a:blipFill>
        </p:spPr>
      </p:sp>
      <p:sp>
        <p:nvSpPr>
          <p:cNvPr name="Freeform 29" id="29"/>
          <p:cNvSpPr/>
          <p:nvPr/>
        </p:nvSpPr>
        <p:spPr>
          <a:xfrm flipH="false" flipV="false" rot="0">
            <a:off x="11155916" y="-305930"/>
            <a:ext cx="2395558" cy="2394979"/>
          </a:xfrm>
          <a:custGeom>
            <a:avLst/>
            <a:gdLst/>
            <a:ahLst/>
            <a:cxnLst/>
            <a:rect r="r" b="b" t="t" l="l"/>
            <a:pathLst>
              <a:path h="2394979" w="2395558">
                <a:moveTo>
                  <a:pt x="0" y="0"/>
                </a:moveTo>
                <a:lnTo>
                  <a:pt x="2395557" y="0"/>
                </a:lnTo>
                <a:lnTo>
                  <a:pt x="2395557" y="2394980"/>
                </a:lnTo>
                <a:lnTo>
                  <a:pt x="0" y="2394980"/>
                </a:lnTo>
                <a:lnTo>
                  <a:pt x="0" y="0"/>
                </a:lnTo>
                <a:close/>
              </a:path>
            </a:pathLst>
          </a:custGeom>
          <a:blipFill>
            <a:blip r:embed="rId7"/>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grpSp>
        <p:nvGrpSpPr>
          <p:cNvPr name="Group 2" id="2"/>
          <p:cNvGrpSpPr/>
          <p:nvPr/>
        </p:nvGrpSpPr>
        <p:grpSpPr>
          <a:xfrm rot="0">
            <a:off x="10572273" y="-193323"/>
            <a:ext cx="8194903" cy="10673645"/>
            <a:chOff x="0" y="0"/>
            <a:chExt cx="2158328" cy="2811166"/>
          </a:xfrm>
        </p:grpSpPr>
        <p:sp>
          <p:nvSpPr>
            <p:cNvPr name="Freeform 3" id="3"/>
            <p:cNvSpPr/>
            <p:nvPr/>
          </p:nvSpPr>
          <p:spPr>
            <a:xfrm flipH="false" flipV="false" rot="0">
              <a:off x="0" y="0"/>
              <a:ext cx="2158329" cy="2811166"/>
            </a:xfrm>
            <a:custGeom>
              <a:avLst/>
              <a:gdLst/>
              <a:ahLst/>
              <a:cxnLst/>
              <a:rect r="r" b="b" t="t" l="l"/>
              <a:pathLst>
                <a:path h="2811166" w="2158329">
                  <a:moveTo>
                    <a:pt x="13226" y="0"/>
                  </a:moveTo>
                  <a:lnTo>
                    <a:pt x="2145102" y="0"/>
                  </a:lnTo>
                  <a:cubicBezTo>
                    <a:pt x="2148610" y="0"/>
                    <a:pt x="2151974" y="1393"/>
                    <a:pt x="2154455" y="3874"/>
                  </a:cubicBezTo>
                  <a:cubicBezTo>
                    <a:pt x="2156935" y="6354"/>
                    <a:pt x="2158329" y="9718"/>
                    <a:pt x="2158329" y="13226"/>
                  </a:cubicBezTo>
                  <a:lnTo>
                    <a:pt x="2158329" y="2797940"/>
                  </a:lnTo>
                  <a:cubicBezTo>
                    <a:pt x="2158329" y="2801447"/>
                    <a:pt x="2156935" y="2804812"/>
                    <a:pt x="2154455" y="2807292"/>
                  </a:cubicBezTo>
                  <a:cubicBezTo>
                    <a:pt x="2151974" y="2809772"/>
                    <a:pt x="2148610" y="2811166"/>
                    <a:pt x="2145102" y="2811166"/>
                  </a:cubicBezTo>
                  <a:lnTo>
                    <a:pt x="13226" y="2811166"/>
                  </a:lnTo>
                  <a:cubicBezTo>
                    <a:pt x="9718" y="2811166"/>
                    <a:pt x="6354" y="2809772"/>
                    <a:pt x="3874" y="2807292"/>
                  </a:cubicBezTo>
                  <a:cubicBezTo>
                    <a:pt x="1393" y="2804812"/>
                    <a:pt x="0" y="2801447"/>
                    <a:pt x="0" y="2797940"/>
                  </a:cubicBezTo>
                  <a:lnTo>
                    <a:pt x="0" y="13226"/>
                  </a:lnTo>
                  <a:cubicBezTo>
                    <a:pt x="0" y="9718"/>
                    <a:pt x="1393" y="6354"/>
                    <a:pt x="3874" y="3874"/>
                  </a:cubicBezTo>
                  <a:cubicBezTo>
                    <a:pt x="6354" y="1393"/>
                    <a:pt x="9718" y="0"/>
                    <a:pt x="13226" y="0"/>
                  </a:cubicBezTo>
                  <a:close/>
                </a:path>
              </a:pathLst>
            </a:custGeom>
            <a:gradFill rotWithShape="true">
              <a:gsLst>
                <a:gs pos="0">
                  <a:srgbClr val="003D76">
                    <a:alpha val="100000"/>
                  </a:srgbClr>
                </a:gs>
                <a:gs pos="100000">
                  <a:srgbClr val="001734">
                    <a:alpha val="100000"/>
                  </a:srgbClr>
                </a:gs>
              </a:gsLst>
              <a:lin ang="0"/>
            </a:gradFill>
          </p:spPr>
        </p:sp>
        <p:sp>
          <p:nvSpPr>
            <p:cNvPr name="TextBox 4" id="4"/>
            <p:cNvSpPr txBox="true"/>
            <p:nvPr/>
          </p:nvSpPr>
          <p:spPr>
            <a:xfrm>
              <a:off x="0" y="-38100"/>
              <a:ext cx="2158328" cy="2849266"/>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6779299" y="5638843"/>
            <a:ext cx="480001" cy="447601"/>
          </a:xfrm>
          <a:custGeom>
            <a:avLst/>
            <a:gdLst/>
            <a:ahLst/>
            <a:cxnLst/>
            <a:rect r="r" b="b" t="t" l="l"/>
            <a:pathLst>
              <a:path h="447601" w="480001">
                <a:moveTo>
                  <a:pt x="0" y="0"/>
                </a:moveTo>
                <a:lnTo>
                  <a:pt x="480001" y="0"/>
                </a:lnTo>
                <a:lnTo>
                  <a:pt x="480001" y="447601"/>
                </a:lnTo>
                <a:lnTo>
                  <a:pt x="0" y="4476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6779299" y="7555771"/>
            <a:ext cx="480001" cy="447601"/>
          </a:xfrm>
          <a:custGeom>
            <a:avLst/>
            <a:gdLst/>
            <a:ahLst/>
            <a:cxnLst/>
            <a:rect r="r" b="b" t="t" l="l"/>
            <a:pathLst>
              <a:path h="447601" w="480001">
                <a:moveTo>
                  <a:pt x="0" y="0"/>
                </a:moveTo>
                <a:lnTo>
                  <a:pt x="480001" y="0"/>
                </a:lnTo>
                <a:lnTo>
                  <a:pt x="480001" y="447601"/>
                </a:lnTo>
                <a:lnTo>
                  <a:pt x="0" y="4476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6779299" y="1061963"/>
            <a:ext cx="480001" cy="447601"/>
          </a:xfrm>
          <a:custGeom>
            <a:avLst/>
            <a:gdLst/>
            <a:ahLst/>
            <a:cxnLst/>
            <a:rect r="r" b="b" t="t" l="l"/>
            <a:pathLst>
              <a:path h="447601" w="480001">
                <a:moveTo>
                  <a:pt x="0" y="0"/>
                </a:moveTo>
                <a:lnTo>
                  <a:pt x="480001" y="0"/>
                </a:lnTo>
                <a:lnTo>
                  <a:pt x="480001" y="447601"/>
                </a:lnTo>
                <a:lnTo>
                  <a:pt x="0" y="4476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6779299" y="3350403"/>
            <a:ext cx="480001" cy="447601"/>
          </a:xfrm>
          <a:custGeom>
            <a:avLst/>
            <a:gdLst/>
            <a:ahLst/>
            <a:cxnLst/>
            <a:rect r="r" b="b" t="t" l="l"/>
            <a:pathLst>
              <a:path h="447601" w="480001">
                <a:moveTo>
                  <a:pt x="0" y="0"/>
                </a:moveTo>
                <a:lnTo>
                  <a:pt x="480001" y="0"/>
                </a:lnTo>
                <a:lnTo>
                  <a:pt x="480001" y="447601"/>
                </a:lnTo>
                <a:lnTo>
                  <a:pt x="0" y="4476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956528" y="3303198"/>
            <a:ext cx="8952157" cy="1014780"/>
            <a:chOff x="0" y="0"/>
            <a:chExt cx="2357770" cy="267267"/>
          </a:xfrm>
        </p:grpSpPr>
        <p:sp>
          <p:nvSpPr>
            <p:cNvPr name="Freeform 10" id="10"/>
            <p:cNvSpPr/>
            <p:nvPr/>
          </p:nvSpPr>
          <p:spPr>
            <a:xfrm flipH="false" flipV="false" rot="0">
              <a:off x="0" y="0"/>
              <a:ext cx="2357770" cy="267267"/>
            </a:xfrm>
            <a:custGeom>
              <a:avLst/>
              <a:gdLst/>
              <a:ahLst/>
              <a:cxnLst/>
              <a:rect r="r" b="b" t="t" l="l"/>
              <a:pathLst>
                <a:path h="267267" w="2357770">
                  <a:moveTo>
                    <a:pt x="16431" y="0"/>
                  </a:moveTo>
                  <a:lnTo>
                    <a:pt x="2341338" y="0"/>
                  </a:lnTo>
                  <a:cubicBezTo>
                    <a:pt x="2350413" y="0"/>
                    <a:pt x="2357770" y="7357"/>
                    <a:pt x="2357770" y="16431"/>
                  </a:cubicBezTo>
                  <a:lnTo>
                    <a:pt x="2357770" y="250836"/>
                  </a:lnTo>
                  <a:cubicBezTo>
                    <a:pt x="2357770" y="255194"/>
                    <a:pt x="2356039" y="259373"/>
                    <a:pt x="2352957" y="262455"/>
                  </a:cubicBezTo>
                  <a:cubicBezTo>
                    <a:pt x="2349876" y="265536"/>
                    <a:pt x="2345696" y="267267"/>
                    <a:pt x="2341338" y="267267"/>
                  </a:cubicBezTo>
                  <a:lnTo>
                    <a:pt x="16431" y="267267"/>
                  </a:lnTo>
                  <a:cubicBezTo>
                    <a:pt x="12074" y="267267"/>
                    <a:pt x="7894" y="265536"/>
                    <a:pt x="4813" y="262455"/>
                  </a:cubicBezTo>
                  <a:cubicBezTo>
                    <a:pt x="1731" y="259373"/>
                    <a:pt x="0" y="255194"/>
                    <a:pt x="0" y="250836"/>
                  </a:cubicBezTo>
                  <a:lnTo>
                    <a:pt x="0" y="16431"/>
                  </a:lnTo>
                  <a:cubicBezTo>
                    <a:pt x="0" y="12074"/>
                    <a:pt x="1731" y="7894"/>
                    <a:pt x="4813" y="4813"/>
                  </a:cubicBezTo>
                  <a:cubicBezTo>
                    <a:pt x="7894" y="1731"/>
                    <a:pt x="12074" y="0"/>
                    <a:pt x="16431"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11" id="11"/>
            <p:cNvSpPr txBox="true"/>
            <p:nvPr/>
          </p:nvSpPr>
          <p:spPr>
            <a:xfrm>
              <a:off x="0" y="-38100"/>
              <a:ext cx="2357770" cy="305367"/>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4395554">
            <a:off x="-1805301" y="5637846"/>
            <a:ext cx="7985706" cy="9232031"/>
          </a:xfrm>
          <a:custGeom>
            <a:avLst/>
            <a:gdLst/>
            <a:ahLst/>
            <a:cxnLst/>
            <a:rect r="r" b="b" t="t" l="l"/>
            <a:pathLst>
              <a:path h="9232031" w="7985706">
                <a:moveTo>
                  <a:pt x="0" y="0"/>
                </a:moveTo>
                <a:lnTo>
                  <a:pt x="7985707" y="0"/>
                </a:lnTo>
                <a:lnTo>
                  <a:pt x="7985707" y="9232031"/>
                </a:lnTo>
                <a:lnTo>
                  <a:pt x="0" y="9232031"/>
                </a:lnTo>
                <a:lnTo>
                  <a:pt x="0" y="0"/>
                </a:lnTo>
                <a:close/>
              </a:path>
            </a:pathLst>
          </a:custGeom>
          <a:blipFill>
            <a:blip r:embed="rId4">
              <a:alphaModFix amt="3000"/>
              <a:extLst>
                <a:ext uri="{96DAC541-7B7A-43D3-8B79-37D633B846F1}">
                  <asvg:svgBlip xmlns:asvg="http://schemas.microsoft.com/office/drawing/2016/SVG/main" r:embed="rId5"/>
                </a:ext>
              </a:extLst>
            </a:blip>
            <a:stretch>
              <a:fillRect l="0" t="0" r="0" b="0"/>
            </a:stretch>
          </a:blipFill>
        </p:spPr>
      </p:sp>
      <p:grpSp>
        <p:nvGrpSpPr>
          <p:cNvPr name="Group 13" id="13"/>
          <p:cNvGrpSpPr/>
          <p:nvPr/>
        </p:nvGrpSpPr>
        <p:grpSpPr>
          <a:xfrm rot="0">
            <a:off x="-956528" y="5919102"/>
            <a:ext cx="8952157" cy="1023883"/>
            <a:chOff x="0" y="0"/>
            <a:chExt cx="2357770" cy="269665"/>
          </a:xfrm>
        </p:grpSpPr>
        <p:sp>
          <p:nvSpPr>
            <p:cNvPr name="Freeform 14" id="14"/>
            <p:cNvSpPr/>
            <p:nvPr/>
          </p:nvSpPr>
          <p:spPr>
            <a:xfrm flipH="false" flipV="false" rot="0">
              <a:off x="0" y="0"/>
              <a:ext cx="2357770" cy="269665"/>
            </a:xfrm>
            <a:custGeom>
              <a:avLst/>
              <a:gdLst/>
              <a:ahLst/>
              <a:cxnLst/>
              <a:rect r="r" b="b" t="t" l="l"/>
              <a:pathLst>
                <a:path h="269665" w="2357770">
                  <a:moveTo>
                    <a:pt x="12107" y="0"/>
                  </a:moveTo>
                  <a:lnTo>
                    <a:pt x="2345662" y="0"/>
                  </a:lnTo>
                  <a:cubicBezTo>
                    <a:pt x="2352349" y="0"/>
                    <a:pt x="2357770" y="5421"/>
                    <a:pt x="2357770" y="12107"/>
                  </a:cubicBezTo>
                  <a:lnTo>
                    <a:pt x="2357770" y="257557"/>
                  </a:lnTo>
                  <a:cubicBezTo>
                    <a:pt x="2357770" y="264244"/>
                    <a:pt x="2352349" y="269665"/>
                    <a:pt x="2345662" y="269665"/>
                  </a:cubicBezTo>
                  <a:lnTo>
                    <a:pt x="12107" y="269665"/>
                  </a:lnTo>
                  <a:cubicBezTo>
                    <a:pt x="5421" y="269665"/>
                    <a:pt x="0" y="264244"/>
                    <a:pt x="0" y="257557"/>
                  </a:cubicBezTo>
                  <a:lnTo>
                    <a:pt x="0" y="12107"/>
                  </a:lnTo>
                  <a:cubicBezTo>
                    <a:pt x="0" y="5421"/>
                    <a:pt x="5421" y="0"/>
                    <a:pt x="12107"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15" id="15"/>
            <p:cNvSpPr txBox="true"/>
            <p:nvPr/>
          </p:nvSpPr>
          <p:spPr>
            <a:xfrm>
              <a:off x="0" y="-38100"/>
              <a:ext cx="2357770" cy="307765"/>
            </a:xfrm>
            <a:prstGeom prst="rect">
              <a:avLst/>
            </a:prstGeom>
          </p:spPr>
          <p:txBody>
            <a:bodyPr anchor="ctr" rtlCol="false" tIns="50800" lIns="50800" bIns="50800" rIns="50800"/>
            <a:lstStyle/>
            <a:p>
              <a:pPr algn="ctr">
                <a:lnSpc>
                  <a:spcPts val="2659"/>
                </a:lnSpc>
              </a:pPr>
            </a:p>
          </p:txBody>
        </p:sp>
      </p:grpSp>
      <p:sp>
        <p:nvSpPr>
          <p:cNvPr name="TextBox 16" id="16"/>
          <p:cNvSpPr txBox="true"/>
          <p:nvPr/>
        </p:nvSpPr>
        <p:spPr>
          <a:xfrm rot="0">
            <a:off x="11585504" y="6209610"/>
            <a:ext cx="5673796" cy="742900"/>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जरूरतमंदों के प्रति संवेदना और मानवीय मूल्यों के साथ कार्य करना हमारी प्राथमिकता है।</a:t>
            </a:r>
          </a:p>
        </p:txBody>
      </p:sp>
      <p:sp>
        <p:nvSpPr>
          <p:cNvPr name="TextBox 17" id="17"/>
          <p:cNvSpPr txBox="true"/>
          <p:nvPr/>
        </p:nvSpPr>
        <p:spPr>
          <a:xfrm rot="0">
            <a:off x="10572273" y="5638843"/>
            <a:ext cx="6107194" cy="447725"/>
          </a:xfrm>
          <a:prstGeom prst="rect">
            <a:avLst/>
          </a:prstGeom>
        </p:spPr>
        <p:txBody>
          <a:bodyPr anchor="t" rtlCol="false" tIns="0" lIns="0" bIns="0" rIns="0">
            <a:spAutoFit/>
          </a:bodyPr>
          <a:lstStyle/>
          <a:p>
            <a:pPr algn="r">
              <a:lnSpc>
                <a:spcPts val="3599"/>
              </a:lnSpc>
            </a:pPr>
            <a:r>
              <a:rPr lang="en-US" b="true" sz="2999" spc="-62">
                <a:solidFill>
                  <a:srgbClr val="A1F1FF"/>
                </a:solidFill>
                <a:latin typeface="DM Sans Bold"/>
                <a:ea typeface="DM Sans Bold"/>
                <a:cs typeface="DM Sans Bold"/>
                <a:sym typeface="DM Sans Bold"/>
              </a:rPr>
              <a:t>करुणा </a:t>
            </a:r>
          </a:p>
        </p:txBody>
      </p:sp>
      <p:sp>
        <p:nvSpPr>
          <p:cNvPr name="TextBox 18" id="18"/>
          <p:cNvSpPr txBox="true"/>
          <p:nvPr/>
        </p:nvSpPr>
        <p:spPr>
          <a:xfrm rot="0">
            <a:off x="11585504" y="8129550"/>
            <a:ext cx="5673796" cy="148580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हम शिक्षा, कौशल और अवसरों के माध्यम से व्यक्तियों को आत्मनिर्भर और जागरूक बनाने का कार्य करते हैं।</a:t>
            </a:r>
          </a:p>
          <a:p>
            <a:pPr algn="just">
              <a:lnSpc>
                <a:spcPts val="2999"/>
              </a:lnSpc>
            </a:pPr>
          </a:p>
        </p:txBody>
      </p:sp>
      <p:sp>
        <p:nvSpPr>
          <p:cNvPr name="TextBox 19" id="19"/>
          <p:cNvSpPr txBox="true"/>
          <p:nvPr/>
        </p:nvSpPr>
        <p:spPr>
          <a:xfrm rot="0">
            <a:off x="10572273" y="7555771"/>
            <a:ext cx="6107194" cy="447725"/>
          </a:xfrm>
          <a:prstGeom prst="rect">
            <a:avLst/>
          </a:prstGeom>
        </p:spPr>
        <p:txBody>
          <a:bodyPr anchor="t" rtlCol="false" tIns="0" lIns="0" bIns="0" rIns="0">
            <a:spAutoFit/>
          </a:bodyPr>
          <a:lstStyle/>
          <a:p>
            <a:pPr algn="r">
              <a:lnSpc>
                <a:spcPts val="3599"/>
              </a:lnSpc>
            </a:pPr>
            <a:r>
              <a:rPr lang="en-US" b="true" sz="2999" spc="-62">
                <a:solidFill>
                  <a:srgbClr val="A1F1FF"/>
                </a:solidFill>
                <a:latin typeface="DM Sans Bold"/>
                <a:ea typeface="DM Sans Bold"/>
                <a:cs typeface="DM Sans Bold"/>
                <a:sym typeface="DM Sans Bold"/>
              </a:rPr>
              <a:t>सशक्तिकरण </a:t>
            </a:r>
          </a:p>
        </p:txBody>
      </p:sp>
      <p:sp>
        <p:nvSpPr>
          <p:cNvPr name="TextBox 20" id="20"/>
          <p:cNvSpPr txBox="true"/>
          <p:nvPr/>
        </p:nvSpPr>
        <p:spPr>
          <a:xfrm rot="0">
            <a:off x="11585504" y="1664317"/>
            <a:ext cx="5673796"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हम अपने सभी कार्यों और निर्णयों में ईमानदारी व स्पष्टता बनाए रखते हैं, जिससे विश्वास और भरोसा कायम रहता है।</a:t>
            </a:r>
          </a:p>
        </p:txBody>
      </p:sp>
      <p:sp>
        <p:nvSpPr>
          <p:cNvPr name="TextBox 21" id="21"/>
          <p:cNvSpPr txBox="true"/>
          <p:nvPr/>
        </p:nvSpPr>
        <p:spPr>
          <a:xfrm rot="0">
            <a:off x="10572273" y="1061963"/>
            <a:ext cx="6107194" cy="447725"/>
          </a:xfrm>
          <a:prstGeom prst="rect">
            <a:avLst/>
          </a:prstGeom>
        </p:spPr>
        <p:txBody>
          <a:bodyPr anchor="t" rtlCol="false" tIns="0" lIns="0" bIns="0" rIns="0">
            <a:spAutoFit/>
          </a:bodyPr>
          <a:lstStyle/>
          <a:p>
            <a:pPr algn="r">
              <a:lnSpc>
                <a:spcPts val="3599"/>
              </a:lnSpc>
            </a:pPr>
            <a:r>
              <a:rPr lang="en-US" b="true" sz="2999" spc="-62">
                <a:solidFill>
                  <a:srgbClr val="A1F1FF"/>
                </a:solidFill>
                <a:latin typeface="DM Sans Bold"/>
                <a:ea typeface="DM Sans Bold"/>
                <a:cs typeface="DM Sans Bold"/>
                <a:sym typeface="DM Sans Bold"/>
              </a:rPr>
              <a:t>पारदर्शिता </a:t>
            </a:r>
          </a:p>
        </p:txBody>
      </p:sp>
      <p:sp>
        <p:nvSpPr>
          <p:cNvPr name="TextBox 22" id="22"/>
          <p:cNvSpPr txBox="true"/>
          <p:nvPr/>
        </p:nvSpPr>
        <p:spPr>
          <a:xfrm rot="0">
            <a:off x="11585504" y="3948709"/>
            <a:ext cx="5673796"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हम समाज के प्रत्येक वर्ग को जोड़ने और साथ लेकर चलने में विश्वास रखते हैं, ताकि सामूहिक विकास संभव हो सके।</a:t>
            </a:r>
          </a:p>
        </p:txBody>
      </p:sp>
      <p:sp>
        <p:nvSpPr>
          <p:cNvPr name="TextBox 23" id="23"/>
          <p:cNvSpPr txBox="true"/>
          <p:nvPr/>
        </p:nvSpPr>
        <p:spPr>
          <a:xfrm rot="0">
            <a:off x="10572273" y="3350403"/>
            <a:ext cx="6107194" cy="447725"/>
          </a:xfrm>
          <a:prstGeom prst="rect">
            <a:avLst/>
          </a:prstGeom>
        </p:spPr>
        <p:txBody>
          <a:bodyPr anchor="t" rtlCol="false" tIns="0" lIns="0" bIns="0" rIns="0">
            <a:spAutoFit/>
          </a:bodyPr>
          <a:lstStyle/>
          <a:p>
            <a:pPr algn="r">
              <a:lnSpc>
                <a:spcPts val="3599"/>
              </a:lnSpc>
            </a:pPr>
            <a:r>
              <a:rPr lang="en-US" b="true" sz="2999" spc="-62">
                <a:solidFill>
                  <a:srgbClr val="A1F1FF"/>
                </a:solidFill>
                <a:latin typeface="DM Sans Bold"/>
                <a:ea typeface="DM Sans Bold"/>
                <a:cs typeface="DM Sans Bold"/>
                <a:sym typeface="DM Sans Bold"/>
              </a:rPr>
              <a:t> समुदाय भावना</a:t>
            </a:r>
          </a:p>
        </p:txBody>
      </p:sp>
      <p:sp>
        <p:nvSpPr>
          <p:cNvPr name="TextBox 24" id="24"/>
          <p:cNvSpPr txBox="true"/>
          <p:nvPr/>
        </p:nvSpPr>
        <p:spPr>
          <a:xfrm rot="0">
            <a:off x="1028700" y="1408805"/>
            <a:ext cx="8694934" cy="1095993"/>
          </a:xfrm>
          <a:prstGeom prst="rect">
            <a:avLst/>
          </a:prstGeom>
        </p:spPr>
        <p:txBody>
          <a:bodyPr anchor="t" rtlCol="false" tIns="0" lIns="0" bIns="0" rIns="0">
            <a:spAutoFit/>
          </a:bodyPr>
          <a:lstStyle/>
          <a:p>
            <a:pPr algn="l">
              <a:lnSpc>
                <a:spcPts val="8245"/>
              </a:lnSpc>
            </a:pPr>
            <a:r>
              <a:rPr lang="en-US" b="true" sz="8500" spc="-425">
                <a:solidFill>
                  <a:srgbClr val="A1F1FF"/>
                </a:solidFill>
                <a:latin typeface="Antonio Bold"/>
                <a:ea typeface="Antonio Bold"/>
                <a:cs typeface="Antonio Bold"/>
                <a:sym typeface="Antonio Bold"/>
              </a:rPr>
              <a:t>"दृष्टिकोण  एवं  उद्देश्य"</a:t>
            </a:r>
          </a:p>
        </p:txBody>
      </p:sp>
      <p:sp>
        <p:nvSpPr>
          <p:cNvPr name="TextBox 25" id="25"/>
          <p:cNvSpPr txBox="true"/>
          <p:nvPr/>
        </p:nvSpPr>
        <p:spPr>
          <a:xfrm rot="0">
            <a:off x="1028700" y="4505884"/>
            <a:ext cx="6966929"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"समाज के वंचित वर्गों तक शिक्षा, स्वास्थ्य, रोजगार और जागरूकता के माध्यम से समग्र विकास पहुंचाना हमारा मूल उद्देश्य है।"</a:t>
            </a:r>
          </a:p>
        </p:txBody>
      </p:sp>
      <p:sp>
        <p:nvSpPr>
          <p:cNvPr name="TextBox 26" id="26"/>
          <p:cNvSpPr txBox="true"/>
          <p:nvPr/>
        </p:nvSpPr>
        <p:spPr>
          <a:xfrm rot="0">
            <a:off x="1028700" y="3536066"/>
            <a:ext cx="6107194" cy="514325"/>
          </a:xfrm>
          <a:prstGeom prst="rect">
            <a:avLst/>
          </a:prstGeom>
        </p:spPr>
        <p:txBody>
          <a:bodyPr anchor="t" rtlCol="false" tIns="0" lIns="0" bIns="0" rIns="0">
            <a:spAutoFit/>
          </a:bodyPr>
          <a:lstStyle/>
          <a:p>
            <a:pPr algn="l">
              <a:lnSpc>
                <a:spcPts val="4079"/>
              </a:lnSpc>
            </a:pPr>
            <a:r>
              <a:rPr lang="en-US" b="true" sz="3399" spc="-71">
                <a:solidFill>
                  <a:srgbClr val="A1F1FF"/>
                </a:solidFill>
                <a:latin typeface="DM Sans Bold"/>
                <a:ea typeface="DM Sans Bold"/>
                <a:cs typeface="DM Sans Bold"/>
                <a:sym typeface="DM Sans Bold"/>
              </a:rPr>
              <a:t>हमारा उद्देश्य</a:t>
            </a:r>
          </a:p>
        </p:txBody>
      </p:sp>
      <p:sp>
        <p:nvSpPr>
          <p:cNvPr name="TextBox 27" id="27"/>
          <p:cNvSpPr txBox="true"/>
          <p:nvPr/>
        </p:nvSpPr>
        <p:spPr>
          <a:xfrm rot="0">
            <a:off x="1028700" y="7130891"/>
            <a:ext cx="6966929" cy="742900"/>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"एक ऐसे समर्पित, सशक्त और संवेदनशील समाज की कल्पना, जहाँ हर व्यक्ति को समान अवसर, गरिमा और सहयोग प्राप्त हो।"</a:t>
            </a:r>
          </a:p>
        </p:txBody>
      </p:sp>
      <p:sp>
        <p:nvSpPr>
          <p:cNvPr name="TextBox 28" id="28"/>
          <p:cNvSpPr txBox="true"/>
          <p:nvPr/>
        </p:nvSpPr>
        <p:spPr>
          <a:xfrm rot="0">
            <a:off x="1028700" y="6169106"/>
            <a:ext cx="6107194" cy="514325"/>
          </a:xfrm>
          <a:prstGeom prst="rect">
            <a:avLst/>
          </a:prstGeom>
        </p:spPr>
        <p:txBody>
          <a:bodyPr anchor="t" rtlCol="false" tIns="0" lIns="0" bIns="0" rIns="0">
            <a:spAutoFit/>
          </a:bodyPr>
          <a:lstStyle/>
          <a:p>
            <a:pPr algn="l">
              <a:lnSpc>
                <a:spcPts val="4079"/>
              </a:lnSpc>
            </a:pPr>
            <a:r>
              <a:rPr lang="en-US" b="true" sz="3399" spc="-71">
                <a:solidFill>
                  <a:srgbClr val="A1F1FF"/>
                </a:solidFill>
                <a:latin typeface="DM Sans Bold"/>
                <a:ea typeface="DM Sans Bold"/>
                <a:cs typeface="DM Sans Bold"/>
                <a:sym typeface="DM Sans Bold"/>
              </a:rPr>
              <a:t>हमारा दृष्टिकोण</a:t>
            </a:r>
          </a:p>
        </p:txBody>
      </p:sp>
      <p:sp>
        <p:nvSpPr>
          <p:cNvPr name="Freeform 29" id="29"/>
          <p:cNvSpPr/>
          <p:nvPr/>
        </p:nvSpPr>
        <p:spPr>
          <a:xfrm flipH="false" flipV="false" rot="0">
            <a:off x="7946221" y="8110500"/>
            <a:ext cx="2395558" cy="2394979"/>
          </a:xfrm>
          <a:custGeom>
            <a:avLst/>
            <a:gdLst/>
            <a:ahLst/>
            <a:cxnLst/>
            <a:rect r="r" b="b" t="t" l="l"/>
            <a:pathLst>
              <a:path h="2394979" w="2395558">
                <a:moveTo>
                  <a:pt x="0" y="0"/>
                </a:moveTo>
                <a:lnTo>
                  <a:pt x="2395558" y="0"/>
                </a:lnTo>
                <a:lnTo>
                  <a:pt x="2395558" y="2394980"/>
                </a:lnTo>
                <a:lnTo>
                  <a:pt x="0" y="2394980"/>
                </a:lnTo>
                <a:lnTo>
                  <a:pt x="0" y="0"/>
                </a:lnTo>
                <a:close/>
              </a:path>
            </a:pathLst>
          </a:custGeom>
          <a:blipFill>
            <a:blip r:embed="rId6"/>
            <a:stretch>
              <a:fillRect l="0" t="0" r="0" b="0"/>
            </a:stretch>
          </a:blipFill>
        </p:spPr>
      </p:sp>
      <p:sp>
        <p:nvSpPr>
          <p:cNvPr name="Freeform 30" id="30"/>
          <p:cNvSpPr/>
          <p:nvPr/>
        </p:nvSpPr>
        <p:spPr>
          <a:xfrm flipH="false" flipV="false" rot="0">
            <a:off x="8694189" y="1616692"/>
            <a:ext cx="1252056" cy="1251753"/>
          </a:xfrm>
          <a:custGeom>
            <a:avLst/>
            <a:gdLst/>
            <a:ahLst/>
            <a:cxnLst/>
            <a:rect r="r" b="b" t="t" l="l"/>
            <a:pathLst>
              <a:path h="1251753" w="1252056">
                <a:moveTo>
                  <a:pt x="0" y="0"/>
                </a:moveTo>
                <a:lnTo>
                  <a:pt x="1252056" y="0"/>
                </a:lnTo>
                <a:lnTo>
                  <a:pt x="1252056" y="1251753"/>
                </a:lnTo>
                <a:lnTo>
                  <a:pt x="0" y="1251753"/>
                </a:lnTo>
                <a:lnTo>
                  <a:pt x="0" y="0"/>
                </a:lnTo>
                <a:close/>
              </a:path>
            </a:pathLst>
          </a:custGeom>
          <a:blipFill>
            <a:blip r:embed="rId6"/>
            <a:stretch>
              <a:fillRect l="0" t="0" r="0" b="0"/>
            </a:stretch>
          </a:blipFill>
        </p:spPr>
      </p:sp>
      <p:sp>
        <p:nvSpPr>
          <p:cNvPr name="Freeform 31" id="31"/>
          <p:cNvSpPr/>
          <p:nvPr/>
        </p:nvSpPr>
        <p:spPr>
          <a:xfrm flipH="false" flipV="false" rot="0">
            <a:off x="10103709" y="-511426"/>
            <a:ext cx="2395558" cy="2394979"/>
          </a:xfrm>
          <a:custGeom>
            <a:avLst/>
            <a:gdLst/>
            <a:ahLst/>
            <a:cxnLst/>
            <a:rect r="r" b="b" t="t" l="l"/>
            <a:pathLst>
              <a:path h="2394979" w="2395558">
                <a:moveTo>
                  <a:pt x="0" y="0"/>
                </a:moveTo>
                <a:lnTo>
                  <a:pt x="2395557" y="0"/>
                </a:lnTo>
                <a:lnTo>
                  <a:pt x="2395557" y="2394979"/>
                </a:lnTo>
                <a:lnTo>
                  <a:pt x="0" y="2394979"/>
                </a:lnTo>
                <a:lnTo>
                  <a:pt x="0" y="0"/>
                </a:lnTo>
                <a:close/>
              </a:path>
            </a:pathLst>
          </a:custGeom>
          <a:blipFill>
            <a:blip r:embed="rId6"/>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4395554">
            <a:off x="12171245" y="-3730222"/>
            <a:ext cx="7985706" cy="9232031"/>
          </a:xfrm>
          <a:custGeom>
            <a:avLst/>
            <a:gdLst/>
            <a:ahLst/>
            <a:cxnLst/>
            <a:rect r="r" b="b" t="t" l="l"/>
            <a:pathLst>
              <a:path h="9232031" w="7985706">
                <a:moveTo>
                  <a:pt x="7985706" y="9232030"/>
                </a:moveTo>
                <a:lnTo>
                  <a:pt x="0" y="9232030"/>
                </a:lnTo>
                <a:lnTo>
                  <a:pt x="0" y="0"/>
                </a:lnTo>
                <a:lnTo>
                  <a:pt x="7985706" y="0"/>
                </a:lnTo>
                <a:lnTo>
                  <a:pt x="7985706" y="9232030"/>
                </a:lnTo>
                <a:close/>
              </a:path>
            </a:pathLst>
          </a:custGeom>
          <a:blipFill>
            <a:blip r:embed="rId2">
              <a:alphaModFix amt="3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9395832" y="4402997"/>
            <a:ext cx="9823560" cy="897416"/>
            <a:chOff x="0" y="0"/>
            <a:chExt cx="2587275" cy="236356"/>
          </a:xfrm>
        </p:grpSpPr>
        <p:sp>
          <p:nvSpPr>
            <p:cNvPr name="Freeform 4" id="4"/>
            <p:cNvSpPr/>
            <p:nvPr/>
          </p:nvSpPr>
          <p:spPr>
            <a:xfrm flipH="false" flipV="false" rot="0">
              <a:off x="0" y="0"/>
              <a:ext cx="2587275" cy="236356"/>
            </a:xfrm>
            <a:custGeom>
              <a:avLst/>
              <a:gdLst/>
              <a:ahLst/>
              <a:cxnLst/>
              <a:rect r="r" b="b" t="t" l="l"/>
              <a:pathLst>
                <a:path h="236356" w="2587275">
                  <a:moveTo>
                    <a:pt x="14974" y="0"/>
                  </a:moveTo>
                  <a:lnTo>
                    <a:pt x="2572301" y="0"/>
                  </a:lnTo>
                  <a:cubicBezTo>
                    <a:pt x="2576273" y="0"/>
                    <a:pt x="2580081" y="1578"/>
                    <a:pt x="2582889" y="4386"/>
                  </a:cubicBezTo>
                  <a:cubicBezTo>
                    <a:pt x="2585697" y="7194"/>
                    <a:pt x="2587275" y="11003"/>
                    <a:pt x="2587275" y="14974"/>
                  </a:cubicBezTo>
                  <a:lnTo>
                    <a:pt x="2587275" y="221383"/>
                  </a:lnTo>
                  <a:cubicBezTo>
                    <a:pt x="2587275" y="225354"/>
                    <a:pt x="2585697" y="229163"/>
                    <a:pt x="2582889" y="231971"/>
                  </a:cubicBezTo>
                  <a:cubicBezTo>
                    <a:pt x="2580081" y="234779"/>
                    <a:pt x="2576273" y="236356"/>
                    <a:pt x="2572301" y="236356"/>
                  </a:cubicBezTo>
                  <a:lnTo>
                    <a:pt x="14974" y="236356"/>
                  </a:lnTo>
                  <a:cubicBezTo>
                    <a:pt x="11003" y="236356"/>
                    <a:pt x="7194" y="234779"/>
                    <a:pt x="4386" y="231971"/>
                  </a:cubicBezTo>
                  <a:cubicBezTo>
                    <a:pt x="1578" y="229163"/>
                    <a:pt x="0" y="225354"/>
                    <a:pt x="0" y="221383"/>
                  </a:cubicBezTo>
                  <a:lnTo>
                    <a:pt x="0" y="14974"/>
                  </a:lnTo>
                  <a:cubicBezTo>
                    <a:pt x="0" y="11003"/>
                    <a:pt x="1578" y="7194"/>
                    <a:pt x="4386" y="4386"/>
                  </a:cubicBezTo>
                  <a:cubicBezTo>
                    <a:pt x="7194" y="1578"/>
                    <a:pt x="11003" y="0"/>
                    <a:pt x="14974"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5" id="5"/>
            <p:cNvSpPr txBox="true"/>
            <p:nvPr/>
          </p:nvSpPr>
          <p:spPr>
            <a:xfrm>
              <a:off x="0" y="-38100"/>
              <a:ext cx="2587275" cy="274456"/>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9395832" y="2160128"/>
            <a:ext cx="9823560" cy="897416"/>
            <a:chOff x="0" y="0"/>
            <a:chExt cx="2587275" cy="236356"/>
          </a:xfrm>
        </p:grpSpPr>
        <p:sp>
          <p:nvSpPr>
            <p:cNvPr name="Freeform 7" id="7"/>
            <p:cNvSpPr/>
            <p:nvPr/>
          </p:nvSpPr>
          <p:spPr>
            <a:xfrm flipH="false" flipV="false" rot="0">
              <a:off x="0" y="0"/>
              <a:ext cx="2587275" cy="236356"/>
            </a:xfrm>
            <a:custGeom>
              <a:avLst/>
              <a:gdLst/>
              <a:ahLst/>
              <a:cxnLst/>
              <a:rect r="r" b="b" t="t" l="l"/>
              <a:pathLst>
                <a:path h="236356" w="2587275">
                  <a:moveTo>
                    <a:pt x="14974" y="0"/>
                  </a:moveTo>
                  <a:lnTo>
                    <a:pt x="2572301" y="0"/>
                  </a:lnTo>
                  <a:cubicBezTo>
                    <a:pt x="2576273" y="0"/>
                    <a:pt x="2580081" y="1578"/>
                    <a:pt x="2582889" y="4386"/>
                  </a:cubicBezTo>
                  <a:cubicBezTo>
                    <a:pt x="2585697" y="7194"/>
                    <a:pt x="2587275" y="11003"/>
                    <a:pt x="2587275" y="14974"/>
                  </a:cubicBezTo>
                  <a:lnTo>
                    <a:pt x="2587275" y="221383"/>
                  </a:lnTo>
                  <a:cubicBezTo>
                    <a:pt x="2587275" y="225354"/>
                    <a:pt x="2585697" y="229163"/>
                    <a:pt x="2582889" y="231971"/>
                  </a:cubicBezTo>
                  <a:cubicBezTo>
                    <a:pt x="2580081" y="234779"/>
                    <a:pt x="2576273" y="236356"/>
                    <a:pt x="2572301" y="236356"/>
                  </a:cubicBezTo>
                  <a:lnTo>
                    <a:pt x="14974" y="236356"/>
                  </a:lnTo>
                  <a:cubicBezTo>
                    <a:pt x="11003" y="236356"/>
                    <a:pt x="7194" y="234779"/>
                    <a:pt x="4386" y="231971"/>
                  </a:cubicBezTo>
                  <a:cubicBezTo>
                    <a:pt x="1578" y="229163"/>
                    <a:pt x="0" y="225354"/>
                    <a:pt x="0" y="221383"/>
                  </a:cubicBezTo>
                  <a:lnTo>
                    <a:pt x="0" y="14974"/>
                  </a:lnTo>
                  <a:cubicBezTo>
                    <a:pt x="0" y="11003"/>
                    <a:pt x="1578" y="7194"/>
                    <a:pt x="4386" y="4386"/>
                  </a:cubicBezTo>
                  <a:cubicBezTo>
                    <a:pt x="7194" y="1578"/>
                    <a:pt x="11003" y="0"/>
                    <a:pt x="14974"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8" id="8"/>
            <p:cNvSpPr txBox="true"/>
            <p:nvPr/>
          </p:nvSpPr>
          <p:spPr>
            <a:xfrm>
              <a:off x="0" y="-38100"/>
              <a:ext cx="2587275" cy="274456"/>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9395832" y="7017378"/>
            <a:ext cx="9823560" cy="897416"/>
            <a:chOff x="0" y="0"/>
            <a:chExt cx="2587275" cy="236356"/>
          </a:xfrm>
        </p:grpSpPr>
        <p:sp>
          <p:nvSpPr>
            <p:cNvPr name="Freeform 10" id="10"/>
            <p:cNvSpPr/>
            <p:nvPr/>
          </p:nvSpPr>
          <p:spPr>
            <a:xfrm flipH="false" flipV="false" rot="0">
              <a:off x="0" y="0"/>
              <a:ext cx="2587275" cy="236356"/>
            </a:xfrm>
            <a:custGeom>
              <a:avLst/>
              <a:gdLst/>
              <a:ahLst/>
              <a:cxnLst/>
              <a:rect r="r" b="b" t="t" l="l"/>
              <a:pathLst>
                <a:path h="236356" w="2587275">
                  <a:moveTo>
                    <a:pt x="14974" y="0"/>
                  </a:moveTo>
                  <a:lnTo>
                    <a:pt x="2572301" y="0"/>
                  </a:lnTo>
                  <a:cubicBezTo>
                    <a:pt x="2576273" y="0"/>
                    <a:pt x="2580081" y="1578"/>
                    <a:pt x="2582889" y="4386"/>
                  </a:cubicBezTo>
                  <a:cubicBezTo>
                    <a:pt x="2585697" y="7194"/>
                    <a:pt x="2587275" y="11003"/>
                    <a:pt x="2587275" y="14974"/>
                  </a:cubicBezTo>
                  <a:lnTo>
                    <a:pt x="2587275" y="221383"/>
                  </a:lnTo>
                  <a:cubicBezTo>
                    <a:pt x="2587275" y="225354"/>
                    <a:pt x="2585697" y="229163"/>
                    <a:pt x="2582889" y="231971"/>
                  </a:cubicBezTo>
                  <a:cubicBezTo>
                    <a:pt x="2580081" y="234779"/>
                    <a:pt x="2576273" y="236356"/>
                    <a:pt x="2572301" y="236356"/>
                  </a:cubicBezTo>
                  <a:lnTo>
                    <a:pt x="14974" y="236356"/>
                  </a:lnTo>
                  <a:cubicBezTo>
                    <a:pt x="11003" y="236356"/>
                    <a:pt x="7194" y="234779"/>
                    <a:pt x="4386" y="231971"/>
                  </a:cubicBezTo>
                  <a:cubicBezTo>
                    <a:pt x="1578" y="229163"/>
                    <a:pt x="0" y="225354"/>
                    <a:pt x="0" y="221383"/>
                  </a:cubicBezTo>
                  <a:lnTo>
                    <a:pt x="0" y="14974"/>
                  </a:lnTo>
                  <a:cubicBezTo>
                    <a:pt x="0" y="11003"/>
                    <a:pt x="1578" y="7194"/>
                    <a:pt x="4386" y="4386"/>
                  </a:cubicBezTo>
                  <a:cubicBezTo>
                    <a:pt x="7194" y="1578"/>
                    <a:pt x="11003" y="0"/>
                    <a:pt x="14974"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11" id="11"/>
            <p:cNvSpPr txBox="true"/>
            <p:nvPr/>
          </p:nvSpPr>
          <p:spPr>
            <a:xfrm>
              <a:off x="0" y="-38100"/>
              <a:ext cx="2587275" cy="274456"/>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true" flipV="false" rot="-3325047">
            <a:off x="560732" y="3582480"/>
            <a:ext cx="5402119" cy="8364571"/>
          </a:xfrm>
          <a:custGeom>
            <a:avLst/>
            <a:gdLst/>
            <a:ahLst/>
            <a:cxnLst/>
            <a:rect r="r" b="b" t="t" l="l"/>
            <a:pathLst>
              <a:path h="8364571" w="5402119">
                <a:moveTo>
                  <a:pt x="5402119" y="0"/>
                </a:moveTo>
                <a:lnTo>
                  <a:pt x="0" y="0"/>
                </a:lnTo>
                <a:lnTo>
                  <a:pt x="0" y="8364570"/>
                </a:lnTo>
                <a:lnTo>
                  <a:pt x="5402119" y="8364570"/>
                </a:lnTo>
                <a:lnTo>
                  <a:pt x="5402119" y="0"/>
                </a:lnTo>
                <a:close/>
              </a:path>
            </a:pathLst>
          </a:custGeom>
          <a:blipFill>
            <a:blip r:embed="rId4"/>
            <a:stretch>
              <a:fillRect l="0" t="0" r="0" b="0"/>
            </a:stretch>
          </a:blipFill>
        </p:spPr>
      </p:sp>
      <p:sp>
        <p:nvSpPr>
          <p:cNvPr name="Freeform 13" id="13"/>
          <p:cNvSpPr/>
          <p:nvPr/>
        </p:nvSpPr>
        <p:spPr>
          <a:xfrm flipH="false" flipV="false" rot="0">
            <a:off x="1028700" y="3032108"/>
            <a:ext cx="6621618" cy="3320328"/>
          </a:xfrm>
          <a:custGeom>
            <a:avLst/>
            <a:gdLst/>
            <a:ahLst/>
            <a:cxnLst/>
            <a:rect r="r" b="b" t="t" l="l"/>
            <a:pathLst>
              <a:path h="3320328" w="6621618">
                <a:moveTo>
                  <a:pt x="0" y="0"/>
                </a:moveTo>
                <a:lnTo>
                  <a:pt x="6621618" y="0"/>
                </a:lnTo>
                <a:lnTo>
                  <a:pt x="6621618" y="3320328"/>
                </a:lnTo>
                <a:lnTo>
                  <a:pt x="0" y="3320328"/>
                </a:lnTo>
                <a:lnTo>
                  <a:pt x="0" y="0"/>
                </a:lnTo>
                <a:close/>
              </a:path>
            </a:pathLst>
          </a:custGeom>
          <a:blipFill>
            <a:blip r:embed="rId5"/>
            <a:stretch>
              <a:fillRect l="0" t="0" r="0" b="-99426"/>
            </a:stretch>
          </a:blipFill>
        </p:spPr>
      </p:sp>
      <p:grpSp>
        <p:nvGrpSpPr>
          <p:cNvPr name="Group 14" id="14"/>
          <p:cNvGrpSpPr/>
          <p:nvPr/>
        </p:nvGrpSpPr>
        <p:grpSpPr>
          <a:xfrm rot="0">
            <a:off x="1341770" y="3354696"/>
            <a:ext cx="5995479" cy="5995479"/>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6" id="16"/>
            <p:cNvSpPr txBox="true"/>
            <p:nvPr/>
          </p:nvSpPr>
          <p:spPr>
            <a:xfrm>
              <a:off x="76200" y="38100"/>
              <a:ext cx="660400" cy="698500"/>
            </a:xfrm>
            <a:prstGeom prst="rect">
              <a:avLst/>
            </a:prstGeom>
          </p:spPr>
          <p:txBody>
            <a:bodyPr anchor="ctr" rtlCol="false" tIns="37158" lIns="37158" bIns="37158" rIns="37158"/>
            <a:lstStyle/>
            <a:p>
              <a:pPr algn="ctr">
                <a:lnSpc>
                  <a:spcPts val="2659"/>
                </a:lnSpc>
              </a:pPr>
            </a:p>
          </p:txBody>
        </p:sp>
      </p:grpSp>
      <p:grpSp>
        <p:nvGrpSpPr>
          <p:cNvPr name="Group 17" id="17"/>
          <p:cNvGrpSpPr/>
          <p:nvPr/>
        </p:nvGrpSpPr>
        <p:grpSpPr>
          <a:xfrm rot="0">
            <a:off x="1139877" y="3147909"/>
            <a:ext cx="6399265" cy="3199632"/>
            <a:chOff x="0" y="0"/>
            <a:chExt cx="660400" cy="330200"/>
          </a:xfrm>
        </p:grpSpPr>
        <p:sp>
          <p:nvSpPr>
            <p:cNvPr name="Freeform 18" id="18"/>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19" id="19"/>
            <p:cNvSpPr txBox="true"/>
            <p:nvPr/>
          </p:nvSpPr>
          <p:spPr>
            <a:xfrm>
              <a:off x="0" y="88900"/>
              <a:ext cx="660400" cy="241300"/>
            </a:xfrm>
            <a:prstGeom prst="rect">
              <a:avLst/>
            </a:prstGeom>
          </p:spPr>
          <p:txBody>
            <a:bodyPr anchor="ctr" rtlCol="false" tIns="37158" lIns="37158" bIns="37158" rIns="37158"/>
            <a:lstStyle/>
            <a:p>
              <a:pPr algn="ctr">
                <a:lnSpc>
                  <a:spcPts val="2659"/>
                </a:lnSpc>
              </a:pPr>
            </a:p>
          </p:txBody>
        </p:sp>
      </p:grpSp>
      <p:sp>
        <p:nvSpPr>
          <p:cNvPr name="Freeform 20" id="20"/>
          <p:cNvSpPr/>
          <p:nvPr/>
        </p:nvSpPr>
        <p:spPr>
          <a:xfrm flipH="false" flipV="false" rot="0">
            <a:off x="1315295" y="3323327"/>
            <a:ext cx="6048428" cy="6048428"/>
          </a:xfrm>
          <a:custGeom>
            <a:avLst/>
            <a:gdLst/>
            <a:ahLst/>
            <a:cxnLst/>
            <a:rect r="r" b="b" t="t" l="l"/>
            <a:pathLst>
              <a:path h="6048428" w="6048428">
                <a:moveTo>
                  <a:pt x="0" y="0"/>
                </a:moveTo>
                <a:lnTo>
                  <a:pt x="6048428" y="0"/>
                </a:lnTo>
                <a:lnTo>
                  <a:pt x="6048428" y="6048428"/>
                </a:lnTo>
                <a:lnTo>
                  <a:pt x="0" y="6048428"/>
                </a:lnTo>
                <a:lnTo>
                  <a:pt x="0" y="0"/>
                </a:lnTo>
                <a:close/>
              </a:path>
            </a:pathLst>
          </a:custGeom>
          <a:blipFill>
            <a:blip r:embed="rId5"/>
            <a:stretch>
              <a:fillRect l="0" t="0" r="0" b="0"/>
            </a:stretch>
          </a:blipFill>
        </p:spPr>
      </p:sp>
      <p:grpSp>
        <p:nvGrpSpPr>
          <p:cNvPr name="Group 21" id="21"/>
          <p:cNvGrpSpPr/>
          <p:nvPr/>
        </p:nvGrpSpPr>
        <p:grpSpPr>
          <a:xfrm rot="0">
            <a:off x="1441626" y="3449657"/>
            <a:ext cx="5795767" cy="5795767"/>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3" id="23"/>
            <p:cNvSpPr txBox="true"/>
            <p:nvPr/>
          </p:nvSpPr>
          <p:spPr>
            <a:xfrm>
              <a:off x="76200" y="38100"/>
              <a:ext cx="660400" cy="698500"/>
            </a:xfrm>
            <a:prstGeom prst="rect">
              <a:avLst/>
            </a:prstGeom>
          </p:spPr>
          <p:txBody>
            <a:bodyPr anchor="ctr" rtlCol="false" tIns="37158" lIns="37158" bIns="37158" rIns="37158"/>
            <a:lstStyle/>
            <a:p>
              <a:pPr algn="ctr">
                <a:lnSpc>
                  <a:spcPts val="2659"/>
                </a:lnSpc>
              </a:pPr>
            </a:p>
          </p:txBody>
        </p:sp>
      </p:grpSp>
      <p:grpSp>
        <p:nvGrpSpPr>
          <p:cNvPr name="Group 24" id="24"/>
          <p:cNvGrpSpPr/>
          <p:nvPr/>
        </p:nvGrpSpPr>
        <p:grpSpPr>
          <a:xfrm rot="0">
            <a:off x="1662284" y="3670316"/>
            <a:ext cx="5354450" cy="5354450"/>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5046" t="0" r="-25046" b="0"/>
              </a:stretch>
            </a:blipFill>
            <a:ln w="180975" cap="sq">
              <a:gradFill>
                <a:gsLst>
                  <a:gs pos="0">
                    <a:srgbClr val="EFF1F1">
                      <a:alpha val="100000"/>
                    </a:srgbClr>
                  </a:gs>
                  <a:gs pos="100000">
                    <a:srgbClr val="FFFFFF">
                      <a:alpha val="100000"/>
                    </a:srgbClr>
                  </a:gs>
                </a:gsLst>
                <a:lin ang="5400000"/>
              </a:gradFill>
              <a:prstDash val="solid"/>
              <a:miter/>
            </a:ln>
          </p:spPr>
        </p:sp>
      </p:grpSp>
      <p:sp>
        <p:nvSpPr>
          <p:cNvPr name="TextBox 26" id="26"/>
          <p:cNvSpPr txBox="true"/>
          <p:nvPr/>
        </p:nvSpPr>
        <p:spPr>
          <a:xfrm rot="0">
            <a:off x="9395832" y="5481757"/>
            <a:ext cx="7572333" cy="742900"/>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साहित्यिक उत्थान से लेकर कौशल विकास और सामाजिक जागरूकता तक — हम कई स्तरों पर समाज को सशक्त करते हैं।</a:t>
            </a:r>
          </a:p>
        </p:txBody>
      </p:sp>
      <p:sp>
        <p:nvSpPr>
          <p:cNvPr name="TextBox 27" id="27"/>
          <p:cNvSpPr txBox="true"/>
          <p:nvPr/>
        </p:nvSpPr>
        <p:spPr>
          <a:xfrm rot="0">
            <a:off x="9144000" y="4589767"/>
            <a:ext cx="7824165" cy="514325"/>
          </a:xfrm>
          <a:prstGeom prst="rect">
            <a:avLst/>
          </a:prstGeom>
        </p:spPr>
        <p:txBody>
          <a:bodyPr anchor="t" rtlCol="false" tIns="0" lIns="0" bIns="0" rIns="0">
            <a:spAutoFit/>
          </a:bodyPr>
          <a:lstStyle/>
          <a:p>
            <a:pPr algn="r">
              <a:lnSpc>
                <a:spcPts val="4079"/>
              </a:lnSpc>
            </a:pPr>
            <a:r>
              <a:rPr lang="en-US" b="true" sz="3399" spc="-71">
                <a:solidFill>
                  <a:srgbClr val="A1F1FF"/>
                </a:solidFill>
                <a:latin typeface="DM Sans Bold"/>
                <a:ea typeface="DM Sans Bold"/>
                <a:cs typeface="DM Sans Bold"/>
                <a:sym typeface="DM Sans Bold"/>
              </a:rPr>
              <a:t>बहु-आयामी सेवाएँ</a:t>
            </a:r>
          </a:p>
        </p:txBody>
      </p:sp>
      <p:sp>
        <p:nvSpPr>
          <p:cNvPr name="TextBox 28" id="28"/>
          <p:cNvSpPr txBox="true"/>
          <p:nvPr/>
        </p:nvSpPr>
        <p:spPr>
          <a:xfrm rot="0">
            <a:off x="9395832" y="3238889"/>
            <a:ext cx="7572333"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हम सीधा समुदाय के बीच जाकर कार्य करते हैं — शिक्षा, स्वच्छता, पर्यावरण और स्वास्थ्य जैसे क्षेत्रों में।</a:t>
            </a:r>
          </a:p>
          <a:p>
            <a:pPr algn="just">
              <a:lnSpc>
                <a:spcPts val="2999"/>
              </a:lnSpc>
            </a:pPr>
          </a:p>
        </p:txBody>
      </p:sp>
      <p:sp>
        <p:nvSpPr>
          <p:cNvPr name="TextBox 29" id="29"/>
          <p:cNvSpPr txBox="true"/>
          <p:nvPr/>
        </p:nvSpPr>
        <p:spPr>
          <a:xfrm rot="0">
            <a:off x="9144000" y="2346898"/>
            <a:ext cx="7824165" cy="514325"/>
          </a:xfrm>
          <a:prstGeom prst="rect">
            <a:avLst/>
          </a:prstGeom>
        </p:spPr>
        <p:txBody>
          <a:bodyPr anchor="t" rtlCol="false" tIns="0" lIns="0" bIns="0" rIns="0">
            <a:spAutoFit/>
          </a:bodyPr>
          <a:lstStyle/>
          <a:p>
            <a:pPr algn="r">
              <a:lnSpc>
                <a:spcPts val="4079"/>
              </a:lnSpc>
            </a:pPr>
            <a:r>
              <a:rPr lang="en-US" b="true" sz="3399" spc="-71">
                <a:solidFill>
                  <a:srgbClr val="A1F1FF"/>
                </a:solidFill>
                <a:latin typeface="DM Sans Bold"/>
                <a:ea typeface="DM Sans Bold"/>
                <a:cs typeface="DM Sans Bold"/>
                <a:sym typeface="DM Sans Bold"/>
              </a:rPr>
              <a:t>ज़मीनी स्तर पर कार्य </a:t>
            </a:r>
          </a:p>
        </p:txBody>
      </p:sp>
      <p:sp>
        <p:nvSpPr>
          <p:cNvPr name="TextBox 30" id="30"/>
          <p:cNvSpPr txBox="true"/>
          <p:nvPr/>
        </p:nvSpPr>
        <p:spPr>
          <a:xfrm rot="0">
            <a:off x="9395832" y="8096138"/>
            <a:ext cx="7572333" cy="742900"/>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हमारे सभी प्रयास सिर्फ तात्कालिक राहत नहीं, बल्कि स्थायी सामाजिक बदलाव के लिए होते हैं।</a:t>
            </a:r>
          </a:p>
        </p:txBody>
      </p:sp>
      <p:sp>
        <p:nvSpPr>
          <p:cNvPr name="TextBox 31" id="31"/>
          <p:cNvSpPr txBox="true"/>
          <p:nvPr/>
        </p:nvSpPr>
        <p:spPr>
          <a:xfrm rot="0">
            <a:off x="9144000" y="7204148"/>
            <a:ext cx="7824165" cy="514325"/>
          </a:xfrm>
          <a:prstGeom prst="rect">
            <a:avLst/>
          </a:prstGeom>
        </p:spPr>
        <p:txBody>
          <a:bodyPr anchor="t" rtlCol="false" tIns="0" lIns="0" bIns="0" rIns="0">
            <a:spAutoFit/>
          </a:bodyPr>
          <a:lstStyle/>
          <a:p>
            <a:pPr algn="r">
              <a:lnSpc>
                <a:spcPts val="4079"/>
              </a:lnSpc>
            </a:pPr>
            <a:r>
              <a:rPr lang="en-US" b="true" sz="3399" spc="-71">
                <a:solidFill>
                  <a:srgbClr val="A1F1FF"/>
                </a:solidFill>
                <a:latin typeface="DM Sans Bold"/>
                <a:ea typeface="DM Sans Bold"/>
                <a:cs typeface="DM Sans Bold"/>
                <a:sym typeface="DM Sans Bold"/>
              </a:rPr>
              <a:t>दीर्घकालिक परिवर्तन</a:t>
            </a:r>
          </a:p>
        </p:txBody>
      </p:sp>
      <p:sp>
        <p:nvSpPr>
          <p:cNvPr name="TextBox 32" id="32"/>
          <p:cNvSpPr txBox="true"/>
          <p:nvPr/>
        </p:nvSpPr>
        <p:spPr>
          <a:xfrm rot="0">
            <a:off x="979330" y="734038"/>
            <a:ext cx="7666297" cy="2688052"/>
          </a:xfrm>
          <a:prstGeom prst="rect">
            <a:avLst/>
          </a:prstGeom>
        </p:spPr>
        <p:txBody>
          <a:bodyPr anchor="t" rtlCol="false" tIns="0" lIns="0" bIns="0" rIns="0">
            <a:spAutoFit/>
          </a:bodyPr>
          <a:lstStyle/>
          <a:p>
            <a:pPr algn="l">
              <a:lnSpc>
                <a:spcPts val="10710"/>
              </a:lnSpc>
            </a:pPr>
            <a:r>
              <a:rPr lang="en-US" b="true" sz="8500" spc="-425">
                <a:solidFill>
                  <a:srgbClr val="A1F1FF"/>
                </a:solidFill>
                <a:latin typeface="Antonio Bold"/>
                <a:ea typeface="Antonio Bold"/>
                <a:cs typeface="Antonio Bold"/>
                <a:sym typeface="Antonio Bold"/>
              </a:rPr>
              <a:t>हमारे  प्रभाव  की दिशा</a:t>
            </a:r>
          </a:p>
        </p:txBody>
      </p:sp>
      <p:sp>
        <p:nvSpPr>
          <p:cNvPr name="Freeform 33" id="33"/>
          <p:cNvSpPr/>
          <p:nvPr/>
        </p:nvSpPr>
        <p:spPr>
          <a:xfrm flipH="false" flipV="false" rot="0">
            <a:off x="8198053" y="-415826"/>
            <a:ext cx="2395558" cy="2394979"/>
          </a:xfrm>
          <a:custGeom>
            <a:avLst/>
            <a:gdLst/>
            <a:ahLst/>
            <a:cxnLst/>
            <a:rect r="r" b="b" t="t" l="l"/>
            <a:pathLst>
              <a:path h="2394979" w="2395558">
                <a:moveTo>
                  <a:pt x="0" y="0"/>
                </a:moveTo>
                <a:lnTo>
                  <a:pt x="2395558" y="0"/>
                </a:lnTo>
                <a:lnTo>
                  <a:pt x="2395558" y="2394979"/>
                </a:lnTo>
                <a:lnTo>
                  <a:pt x="0" y="2394979"/>
                </a:lnTo>
                <a:lnTo>
                  <a:pt x="0" y="0"/>
                </a:lnTo>
                <a:close/>
              </a:path>
            </a:pathLst>
          </a:custGeom>
          <a:blipFill>
            <a:blip r:embed="rId7"/>
            <a:stretch>
              <a:fillRect l="0" t="0" r="0" b="0"/>
            </a:stretch>
          </a:blipFill>
        </p:spPr>
      </p:sp>
      <p:sp>
        <p:nvSpPr>
          <p:cNvPr name="Freeform 34" id="34"/>
          <p:cNvSpPr/>
          <p:nvPr/>
        </p:nvSpPr>
        <p:spPr>
          <a:xfrm flipH="false" flipV="false" rot="0">
            <a:off x="7650318" y="9024766"/>
            <a:ext cx="1429637" cy="1429292"/>
          </a:xfrm>
          <a:custGeom>
            <a:avLst/>
            <a:gdLst/>
            <a:ahLst/>
            <a:cxnLst/>
            <a:rect r="r" b="b" t="t" l="l"/>
            <a:pathLst>
              <a:path h="1429292" w="1429637">
                <a:moveTo>
                  <a:pt x="0" y="0"/>
                </a:moveTo>
                <a:lnTo>
                  <a:pt x="1429638" y="0"/>
                </a:lnTo>
                <a:lnTo>
                  <a:pt x="1429638" y="1429292"/>
                </a:lnTo>
                <a:lnTo>
                  <a:pt x="0" y="1429292"/>
                </a:lnTo>
                <a:lnTo>
                  <a:pt x="0" y="0"/>
                </a:lnTo>
                <a:close/>
              </a:path>
            </a:pathLst>
          </a:custGeom>
          <a:blipFill>
            <a:blip r:embed="rId7"/>
            <a:stretch>
              <a:fillRect l="0" t="0" r="0" b="0"/>
            </a:stretch>
          </a:blipFill>
        </p:spPr>
      </p:sp>
      <p:sp>
        <p:nvSpPr>
          <p:cNvPr name="Freeform 35" id="35"/>
          <p:cNvSpPr/>
          <p:nvPr/>
        </p:nvSpPr>
        <p:spPr>
          <a:xfrm flipH="false" flipV="false" rot="0">
            <a:off x="517033" y="3057544"/>
            <a:ext cx="924593" cy="924369"/>
          </a:xfrm>
          <a:custGeom>
            <a:avLst/>
            <a:gdLst/>
            <a:ahLst/>
            <a:cxnLst/>
            <a:rect r="r" b="b" t="t" l="l"/>
            <a:pathLst>
              <a:path h="924369" w="924593">
                <a:moveTo>
                  <a:pt x="0" y="0"/>
                </a:moveTo>
                <a:lnTo>
                  <a:pt x="924593" y="0"/>
                </a:lnTo>
                <a:lnTo>
                  <a:pt x="924593" y="924369"/>
                </a:lnTo>
                <a:lnTo>
                  <a:pt x="0" y="924369"/>
                </a:lnTo>
                <a:lnTo>
                  <a:pt x="0" y="0"/>
                </a:lnTo>
                <a:close/>
              </a:path>
            </a:pathLst>
          </a:custGeom>
          <a:blipFill>
            <a:blip r:embed="rId7"/>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4806097">
            <a:off x="1012027" y="-4856362"/>
            <a:ext cx="7855706" cy="8229600"/>
          </a:xfrm>
          <a:custGeom>
            <a:avLst/>
            <a:gdLst/>
            <a:ahLst/>
            <a:cxnLst/>
            <a:rect r="r" b="b" t="t" l="l"/>
            <a:pathLst>
              <a:path h="8229600" w="7855706">
                <a:moveTo>
                  <a:pt x="0" y="0"/>
                </a:moveTo>
                <a:lnTo>
                  <a:pt x="7855706" y="0"/>
                </a:lnTo>
                <a:lnTo>
                  <a:pt x="7855706" y="8229600"/>
                </a:lnTo>
                <a:lnTo>
                  <a:pt x="0" y="8229600"/>
                </a:lnTo>
                <a:lnTo>
                  <a:pt x="0" y="0"/>
                </a:lnTo>
                <a:close/>
              </a:path>
            </a:pathLst>
          </a:custGeom>
          <a:blipFill>
            <a:blip r:embed="rId2"/>
            <a:stretch>
              <a:fillRect l="0" t="0" r="0" b="0"/>
            </a:stretch>
          </a:blipFill>
        </p:spPr>
      </p:sp>
      <p:sp>
        <p:nvSpPr>
          <p:cNvPr name="Freeform 3" id="3"/>
          <p:cNvSpPr/>
          <p:nvPr/>
        </p:nvSpPr>
        <p:spPr>
          <a:xfrm flipH="true" flipV="false" rot="4806097">
            <a:off x="13331447" y="6552927"/>
            <a:ext cx="7855706" cy="8229600"/>
          </a:xfrm>
          <a:custGeom>
            <a:avLst/>
            <a:gdLst/>
            <a:ahLst/>
            <a:cxnLst/>
            <a:rect r="r" b="b" t="t" l="l"/>
            <a:pathLst>
              <a:path h="8229600" w="7855706">
                <a:moveTo>
                  <a:pt x="7855706" y="0"/>
                </a:moveTo>
                <a:lnTo>
                  <a:pt x="0" y="0"/>
                </a:lnTo>
                <a:lnTo>
                  <a:pt x="0" y="8229600"/>
                </a:lnTo>
                <a:lnTo>
                  <a:pt x="7855706" y="8229600"/>
                </a:lnTo>
                <a:lnTo>
                  <a:pt x="7855706" y="0"/>
                </a:lnTo>
                <a:close/>
              </a:path>
            </a:pathLst>
          </a:custGeom>
          <a:blipFill>
            <a:blip r:embed="rId2"/>
            <a:stretch>
              <a:fillRect l="0" t="0" r="0" b="0"/>
            </a:stretch>
          </a:blipFill>
        </p:spPr>
      </p:sp>
      <p:sp>
        <p:nvSpPr>
          <p:cNvPr name="Freeform 4" id="4"/>
          <p:cNvSpPr/>
          <p:nvPr/>
        </p:nvSpPr>
        <p:spPr>
          <a:xfrm flipH="true" flipV="true" rot="-4395554">
            <a:off x="12171245" y="-3730222"/>
            <a:ext cx="7985706" cy="9232031"/>
          </a:xfrm>
          <a:custGeom>
            <a:avLst/>
            <a:gdLst/>
            <a:ahLst/>
            <a:cxnLst/>
            <a:rect r="r" b="b" t="t" l="l"/>
            <a:pathLst>
              <a:path h="9232031" w="7985706">
                <a:moveTo>
                  <a:pt x="7985706" y="9232030"/>
                </a:moveTo>
                <a:lnTo>
                  <a:pt x="0" y="9232030"/>
                </a:lnTo>
                <a:lnTo>
                  <a:pt x="0" y="0"/>
                </a:lnTo>
                <a:lnTo>
                  <a:pt x="7985706" y="0"/>
                </a:lnTo>
                <a:lnTo>
                  <a:pt x="7985706" y="9232030"/>
                </a:lnTo>
                <a:close/>
              </a:path>
            </a:pathLst>
          </a:custGeom>
          <a:blipFill>
            <a:blip r:embed="rId3">
              <a:alphaModFix amt="3000"/>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0221835" y="704993"/>
            <a:ext cx="7066040" cy="2111423"/>
            <a:chOff x="0" y="0"/>
            <a:chExt cx="1861015" cy="556095"/>
          </a:xfrm>
        </p:grpSpPr>
        <p:sp>
          <p:nvSpPr>
            <p:cNvPr name="Freeform 6" id="6"/>
            <p:cNvSpPr/>
            <p:nvPr/>
          </p:nvSpPr>
          <p:spPr>
            <a:xfrm flipH="false" flipV="false" rot="0">
              <a:off x="0" y="0"/>
              <a:ext cx="1861015" cy="556095"/>
            </a:xfrm>
            <a:custGeom>
              <a:avLst/>
              <a:gdLst/>
              <a:ahLst/>
              <a:cxnLst/>
              <a:rect r="r" b="b" t="t" l="l"/>
              <a:pathLst>
                <a:path h="556095" w="1861015">
                  <a:moveTo>
                    <a:pt x="20817" y="0"/>
                  </a:moveTo>
                  <a:lnTo>
                    <a:pt x="1840197" y="0"/>
                  </a:lnTo>
                  <a:cubicBezTo>
                    <a:pt x="1845718" y="0"/>
                    <a:pt x="1851013" y="2193"/>
                    <a:pt x="1854917" y="6097"/>
                  </a:cubicBezTo>
                  <a:cubicBezTo>
                    <a:pt x="1858821" y="10001"/>
                    <a:pt x="1861015" y="15296"/>
                    <a:pt x="1861015" y="20817"/>
                  </a:cubicBezTo>
                  <a:lnTo>
                    <a:pt x="1861015" y="535278"/>
                  </a:lnTo>
                  <a:cubicBezTo>
                    <a:pt x="1861015" y="546775"/>
                    <a:pt x="1851694" y="556095"/>
                    <a:pt x="1840197" y="556095"/>
                  </a:cubicBezTo>
                  <a:lnTo>
                    <a:pt x="20817" y="556095"/>
                  </a:lnTo>
                  <a:cubicBezTo>
                    <a:pt x="15296" y="556095"/>
                    <a:pt x="10001" y="553902"/>
                    <a:pt x="6097" y="549998"/>
                  </a:cubicBezTo>
                  <a:cubicBezTo>
                    <a:pt x="2193" y="546094"/>
                    <a:pt x="0" y="540799"/>
                    <a:pt x="0" y="535278"/>
                  </a:cubicBezTo>
                  <a:lnTo>
                    <a:pt x="0" y="20817"/>
                  </a:lnTo>
                  <a:cubicBezTo>
                    <a:pt x="0" y="15296"/>
                    <a:pt x="2193" y="10001"/>
                    <a:pt x="6097" y="6097"/>
                  </a:cubicBezTo>
                  <a:cubicBezTo>
                    <a:pt x="10001" y="2193"/>
                    <a:pt x="15296" y="0"/>
                    <a:pt x="20817"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7" id="7"/>
            <p:cNvSpPr txBox="true"/>
            <p:nvPr/>
          </p:nvSpPr>
          <p:spPr>
            <a:xfrm>
              <a:off x="0" y="-38100"/>
              <a:ext cx="1861015" cy="594195"/>
            </a:xfrm>
            <a:prstGeom prst="rect">
              <a:avLst/>
            </a:prstGeom>
          </p:spPr>
          <p:txBody>
            <a:bodyPr anchor="ctr" rtlCol="false" tIns="50800" lIns="50800" bIns="50800" rIns="50800"/>
            <a:lstStyle/>
            <a:p>
              <a:pPr algn="l">
                <a:lnSpc>
                  <a:spcPts val="2659"/>
                </a:lnSpc>
              </a:pPr>
            </a:p>
          </p:txBody>
        </p:sp>
      </p:grpSp>
      <p:grpSp>
        <p:nvGrpSpPr>
          <p:cNvPr name="Group 8" id="8"/>
          <p:cNvGrpSpPr/>
          <p:nvPr/>
        </p:nvGrpSpPr>
        <p:grpSpPr>
          <a:xfrm rot="0">
            <a:off x="-1091576" y="534875"/>
            <a:ext cx="7453872" cy="4994550"/>
            <a:chOff x="0" y="0"/>
            <a:chExt cx="1963160" cy="1315437"/>
          </a:xfrm>
        </p:grpSpPr>
        <p:sp>
          <p:nvSpPr>
            <p:cNvPr name="Freeform 9" id="9"/>
            <p:cNvSpPr/>
            <p:nvPr/>
          </p:nvSpPr>
          <p:spPr>
            <a:xfrm flipH="false" flipV="false" rot="0">
              <a:off x="0" y="0"/>
              <a:ext cx="1963160" cy="1315437"/>
            </a:xfrm>
            <a:custGeom>
              <a:avLst/>
              <a:gdLst/>
              <a:ahLst/>
              <a:cxnLst/>
              <a:rect r="r" b="b" t="t" l="l"/>
              <a:pathLst>
                <a:path h="1315437" w="1963160">
                  <a:moveTo>
                    <a:pt x="19734" y="0"/>
                  </a:moveTo>
                  <a:lnTo>
                    <a:pt x="1943426" y="0"/>
                  </a:lnTo>
                  <a:cubicBezTo>
                    <a:pt x="1948659" y="0"/>
                    <a:pt x="1953679" y="2079"/>
                    <a:pt x="1957380" y="5780"/>
                  </a:cubicBezTo>
                  <a:cubicBezTo>
                    <a:pt x="1961081" y="9481"/>
                    <a:pt x="1963160" y="14500"/>
                    <a:pt x="1963160" y="19734"/>
                  </a:cubicBezTo>
                  <a:lnTo>
                    <a:pt x="1963160" y="1295703"/>
                  </a:lnTo>
                  <a:cubicBezTo>
                    <a:pt x="1963160" y="1300937"/>
                    <a:pt x="1961081" y="1305956"/>
                    <a:pt x="1957380" y="1309657"/>
                  </a:cubicBezTo>
                  <a:cubicBezTo>
                    <a:pt x="1953679" y="1313358"/>
                    <a:pt x="1948659" y="1315437"/>
                    <a:pt x="1943426" y="1315437"/>
                  </a:cubicBezTo>
                  <a:lnTo>
                    <a:pt x="19734" y="1315437"/>
                  </a:lnTo>
                  <a:cubicBezTo>
                    <a:pt x="14500" y="1315437"/>
                    <a:pt x="9481" y="1313358"/>
                    <a:pt x="5780" y="1309657"/>
                  </a:cubicBezTo>
                  <a:cubicBezTo>
                    <a:pt x="2079" y="1305956"/>
                    <a:pt x="0" y="1300937"/>
                    <a:pt x="0" y="1295703"/>
                  </a:cubicBezTo>
                  <a:lnTo>
                    <a:pt x="0" y="19734"/>
                  </a:lnTo>
                  <a:cubicBezTo>
                    <a:pt x="0" y="14500"/>
                    <a:pt x="2079" y="9481"/>
                    <a:pt x="5780" y="5780"/>
                  </a:cubicBezTo>
                  <a:cubicBezTo>
                    <a:pt x="9481" y="2079"/>
                    <a:pt x="14500" y="0"/>
                    <a:pt x="19734" y="0"/>
                  </a:cubicBezTo>
                  <a:close/>
                </a:path>
              </a:pathLst>
            </a:custGeom>
            <a:solidFill>
              <a:srgbClr val="000000">
                <a:alpha val="0"/>
              </a:srgbClr>
            </a:solidFill>
            <a:ln w="57150" cap="sq">
              <a:gradFill>
                <a:gsLst>
                  <a:gs pos="0">
                    <a:srgbClr val="EFF1F1">
                      <a:alpha val="100000"/>
                    </a:srgbClr>
                  </a:gs>
                  <a:gs pos="100000">
                    <a:srgbClr val="FFFFFF">
                      <a:alpha val="100000"/>
                    </a:srgbClr>
                  </a:gs>
                </a:gsLst>
                <a:lin ang="5400000"/>
              </a:gradFill>
              <a:prstDash val="solid"/>
              <a:miter/>
            </a:ln>
          </p:spPr>
        </p:sp>
        <p:sp>
          <p:nvSpPr>
            <p:cNvPr name="TextBox 10" id="10"/>
            <p:cNvSpPr txBox="true"/>
            <p:nvPr/>
          </p:nvSpPr>
          <p:spPr>
            <a:xfrm>
              <a:off x="0" y="-38100"/>
              <a:ext cx="1963160" cy="1353537"/>
            </a:xfrm>
            <a:prstGeom prst="rect">
              <a:avLst/>
            </a:prstGeom>
          </p:spPr>
          <p:txBody>
            <a:bodyPr anchor="ctr" rtlCol="false" tIns="50800" lIns="50800" bIns="50800" rIns="50800"/>
            <a:lstStyle/>
            <a:p>
              <a:pPr algn="l">
                <a:lnSpc>
                  <a:spcPts val="2659"/>
                </a:lnSpc>
              </a:pPr>
            </a:p>
          </p:txBody>
        </p:sp>
      </p:grpSp>
      <p:grpSp>
        <p:nvGrpSpPr>
          <p:cNvPr name="Group 11" id="11"/>
          <p:cNvGrpSpPr/>
          <p:nvPr/>
        </p:nvGrpSpPr>
        <p:grpSpPr>
          <a:xfrm rot="0">
            <a:off x="10221835" y="2961988"/>
            <a:ext cx="7066040" cy="2111423"/>
            <a:chOff x="0" y="0"/>
            <a:chExt cx="1861015" cy="556095"/>
          </a:xfrm>
        </p:grpSpPr>
        <p:sp>
          <p:nvSpPr>
            <p:cNvPr name="Freeform 12" id="12"/>
            <p:cNvSpPr/>
            <p:nvPr/>
          </p:nvSpPr>
          <p:spPr>
            <a:xfrm flipH="false" flipV="false" rot="0">
              <a:off x="0" y="0"/>
              <a:ext cx="1861015" cy="556095"/>
            </a:xfrm>
            <a:custGeom>
              <a:avLst/>
              <a:gdLst/>
              <a:ahLst/>
              <a:cxnLst/>
              <a:rect r="r" b="b" t="t" l="l"/>
              <a:pathLst>
                <a:path h="556095" w="1861015">
                  <a:moveTo>
                    <a:pt x="20817" y="0"/>
                  </a:moveTo>
                  <a:lnTo>
                    <a:pt x="1840197" y="0"/>
                  </a:lnTo>
                  <a:cubicBezTo>
                    <a:pt x="1845718" y="0"/>
                    <a:pt x="1851013" y="2193"/>
                    <a:pt x="1854917" y="6097"/>
                  </a:cubicBezTo>
                  <a:cubicBezTo>
                    <a:pt x="1858821" y="10001"/>
                    <a:pt x="1861015" y="15296"/>
                    <a:pt x="1861015" y="20817"/>
                  </a:cubicBezTo>
                  <a:lnTo>
                    <a:pt x="1861015" y="535278"/>
                  </a:lnTo>
                  <a:cubicBezTo>
                    <a:pt x="1861015" y="546775"/>
                    <a:pt x="1851694" y="556095"/>
                    <a:pt x="1840197" y="556095"/>
                  </a:cubicBezTo>
                  <a:lnTo>
                    <a:pt x="20817" y="556095"/>
                  </a:lnTo>
                  <a:cubicBezTo>
                    <a:pt x="15296" y="556095"/>
                    <a:pt x="10001" y="553902"/>
                    <a:pt x="6097" y="549998"/>
                  </a:cubicBezTo>
                  <a:cubicBezTo>
                    <a:pt x="2193" y="546094"/>
                    <a:pt x="0" y="540799"/>
                    <a:pt x="0" y="535278"/>
                  </a:cubicBezTo>
                  <a:lnTo>
                    <a:pt x="0" y="20817"/>
                  </a:lnTo>
                  <a:cubicBezTo>
                    <a:pt x="0" y="15296"/>
                    <a:pt x="2193" y="10001"/>
                    <a:pt x="6097" y="6097"/>
                  </a:cubicBezTo>
                  <a:cubicBezTo>
                    <a:pt x="10001" y="2193"/>
                    <a:pt x="15296" y="0"/>
                    <a:pt x="20817"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13" id="13"/>
            <p:cNvSpPr txBox="true"/>
            <p:nvPr/>
          </p:nvSpPr>
          <p:spPr>
            <a:xfrm>
              <a:off x="0" y="-38100"/>
              <a:ext cx="1861015" cy="594195"/>
            </a:xfrm>
            <a:prstGeom prst="rect">
              <a:avLst/>
            </a:prstGeom>
          </p:spPr>
          <p:txBody>
            <a:bodyPr anchor="ctr" rtlCol="false" tIns="50800" lIns="50800" bIns="50800" rIns="50800"/>
            <a:lstStyle/>
            <a:p>
              <a:pPr algn="l">
                <a:lnSpc>
                  <a:spcPts val="2659"/>
                </a:lnSpc>
              </a:pPr>
            </a:p>
          </p:txBody>
        </p:sp>
      </p:grpSp>
      <p:grpSp>
        <p:nvGrpSpPr>
          <p:cNvPr name="Group 14" id="14"/>
          <p:cNvGrpSpPr/>
          <p:nvPr/>
        </p:nvGrpSpPr>
        <p:grpSpPr>
          <a:xfrm rot="0">
            <a:off x="10221835" y="5216286"/>
            <a:ext cx="7066040" cy="2111423"/>
            <a:chOff x="0" y="0"/>
            <a:chExt cx="1861015" cy="556095"/>
          </a:xfrm>
        </p:grpSpPr>
        <p:sp>
          <p:nvSpPr>
            <p:cNvPr name="Freeform 15" id="15"/>
            <p:cNvSpPr/>
            <p:nvPr/>
          </p:nvSpPr>
          <p:spPr>
            <a:xfrm flipH="false" flipV="false" rot="0">
              <a:off x="0" y="0"/>
              <a:ext cx="1861015" cy="556095"/>
            </a:xfrm>
            <a:custGeom>
              <a:avLst/>
              <a:gdLst/>
              <a:ahLst/>
              <a:cxnLst/>
              <a:rect r="r" b="b" t="t" l="l"/>
              <a:pathLst>
                <a:path h="556095" w="1861015">
                  <a:moveTo>
                    <a:pt x="20817" y="0"/>
                  </a:moveTo>
                  <a:lnTo>
                    <a:pt x="1840197" y="0"/>
                  </a:lnTo>
                  <a:cubicBezTo>
                    <a:pt x="1845718" y="0"/>
                    <a:pt x="1851013" y="2193"/>
                    <a:pt x="1854917" y="6097"/>
                  </a:cubicBezTo>
                  <a:cubicBezTo>
                    <a:pt x="1858821" y="10001"/>
                    <a:pt x="1861015" y="15296"/>
                    <a:pt x="1861015" y="20817"/>
                  </a:cubicBezTo>
                  <a:lnTo>
                    <a:pt x="1861015" y="535278"/>
                  </a:lnTo>
                  <a:cubicBezTo>
                    <a:pt x="1861015" y="546775"/>
                    <a:pt x="1851694" y="556095"/>
                    <a:pt x="1840197" y="556095"/>
                  </a:cubicBezTo>
                  <a:lnTo>
                    <a:pt x="20817" y="556095"/>
                  </a:lnTo>
                  <a:cubicBezTo>
                    <a:pt x="15296" y="556095"/>
                    <a:pt x="10001" y="553902"/>
                    <a:pt x="6097" y="549998"/>
                  </a:cubicBezTo>
                  <a:cubicBezTo>
                    <a:pt x="2193" y="546094"/>
                    <a:pt x="0" y="540799"/>
                    <a:pt x="0" y="535278"/>
                  </a:cubicBezTo>
                  <a:lnTo>
                    <a:pt x="0" y="20817"/>
                  </a:lnTo>
                  <a:cubicBezTo>
                    <a:pt x="0" y="15296"/>
                    <a:pt x="2193" y="10001"/>
                    <a:pt x="6097" y="6097"/>
                  </a:cubicBezTo>
                  <a:cubicBezTo>
                    <a:pt x="10001" y="2193"/>
                    <a:pt x="15296" y="0"/>
                    <a:pt x="20817"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16" id="16"/>
            <p:cNvSpPr txBox="true"/>
            <p:nvPr/>
          </p:nvSpPr>
          <p:spPr>
            <a:xfrm>
              <a:off x="0" y="-38100"/>
              <a:ext cx="1861015" cy="594195"/>
            </a:xfrm>
            <a:prstGeom prst="rect">
              <a:avLst/>
            </a:prstGeom>
          </p:spPr>
          <p:txBody>
            <a:bodyPr anchor="ctr" rtlCol="false" tIns="50800" lIns="50800" bIns="50800" rIns="50800"/>
            <a:lstStyle/>
            <a:p>
              <a:pPr algn="l">
                <a:lnSpc>
                  <a:spcPts val="2659"/>
                </a:lnSpc>
              </a:pPr>
            </a:p>
          </p:txBody>
        </p:sp>
      </p:grpSp>
      <p:grpSp>
        <p:nvGrpSpPr>
          <p:cNvPr name="Group 17" id="17"/>
          <p:cNvGrpSpPr/>
          <p:nvPr/>
        </p:nvGrpSpPr>
        <p:grpSpPr>
          <a:xfrm rot="0">
            <a:off x="10221835" y="7470584"/>
            <a:ext cx="7066040" cy="2111423"/>
            <a:chOff x="0" y="0"/>
            <a:chExt cx="1861015" cy="556095"/>
          </a:xfrm>
        </p:grpSpPr>
        <p:sp>
          <p:nvSpPr>
            <p:cNvPr name="Freeform 18" id="18"/>
            <p:cNvSpPr/>
            <p:nvPr/>
          </p:nvSpPr>
          <p:spPr>
            <a:xfrm flipH="false" flipV="false" rot="0">
              <a:off x="0" y="0"/>
              <a:ext cx="1861015" cy="556095"/>
            </a:xfrm>
            <a:custGeom>
              <a:avLst/>
              <a:gdLst/>
              <a:ahLst/>
              <a:cxnLst/>
              <a:rect r="r" b="b" t="t" l="l"/>
              <a:pathLst>
                <a:path h="556095" w="1861015">
                  <a:moveTo>
                    <a:pt x="20817" y="0"/>
                  </a:moveTo>
                  <a:lnTo>
                    <a:pt x="1840197" y="0"/>
                  </a:lnTo>
                  <a:cubicBezTo>
                    <a:pt x="1845718" y="0"/>
                    <a:pt x="1851013" y="2193"/>
                    <a:pt x="1854917" y="6097"/>
                  </a:cubicBezTo>
                  <a:cubicBezTo>
                    <a:pt x="1858821" y="10001"/>
                    <a:pt x="1861015" y="15296"/>
                    <a:pt x="1861015" y="20817"/>
                  </a:cubicBezTo>
                  <a:lnTo>
                    <a:pt x="1861015" y="535278"/>
                  </a:lnTo>
                  <a:cubicBezTo>
                    <a:pt x="1861015" y="546775"/>
                    <a:pt x="1851694" y="556095"/>
                    <a:pt x="1840197" y="556095"/>
                  </a:cubicBezTo>
                  <a:lnTo>
                    <a:pt x="20817" y="556095"/>
                  </a:lnTo>
                  <a:cubicBezTo>
                    <a:pt x="15296" y="556095"/>
                    <a:pt x="10001" y="553902"/>
                    <a:pt x="6097" y="549998"/>
                  </a:cubicBezTo>
                  <a:cubicBezTo>
                    <a:pt x="2193" y="546094"/>
                    <a:pt x="0" y="540799"/>
                    <a:pt x="0" y="535278"/>
                  </a:cubicBezTo>
                  <a:lnTo>
                    <a:pt x="0" y="20817"/>
                  </a:lnTo>
                  <a:cubicBezTo>
                    <a:pt x="0" y="15296"/>
                    <a:pt x="2193" y="10001"/>
                    <a:pt x="6097" y="6097"/>
                  </a:cubicBezTo>
                  <a:cubicBezTo>
                    <a:pt x="10001" y="2193"/>
                    <a:pt x="15296" y="0"/>
                    <a:pt x="20817"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19" id="19"/>
            <p:cNvSpPr txBox="true"/>
            <p:nvPr/>
          </p:nvSpPr>
          <p:spPr>
            <a:xfrm>
              <a:off x="0" y="-38100"/>
              <a:ext cx="1861015" cy="594195"/>
            </a:xfrm>
            <a:prstGeom prst="rect">
              <a:avLst/>
            </a:prstGeom>
          </p:spPr>
          <p:txBody>
            <a:bodyPr anchor="ctr" rtlCol="false" tIns="50800" lIns="50800" bIns="50800" rIns="50800"/>
            <a:lstStyle/>
            <a:p>
              <a:pPr algn="l">
                <a:lnSpc>
                  <a:spcPts val="2659"/>
                </a:lnSpc>
              </a:pPr>
            </a:p>
          </p:txBody>
        </p:sp>
      </p:grpSp>
      <p:sp>
        <p:nvSpPr>
          <p:cNvPr name="Freeform 20" id="20"/>
          <p:cNvSpPr/>
          <p:nvPr/>
        </p:nvSpPr>
        <p:spPr>
          <a:xfrm flipH="false" flipV="false" rot="5400000">
            <a:off x="4769911" y="1683227"/>
            <a:ext cx="5356749" cy="2686075"/>
          </a:xfrm>
          <a:custGeom>
            <a:avLst/>
            <a:gdLst/>
            <a:ahLst/>
            <a:cxnLst/>
            <a:rect r="r" b="b" t="t" l="l"/>
            <a:pathLst>
              <a:path h="2686075" w="5356749">
                <a:moveTo>
                  <a:pt x="0" y="0"/>
                </a:moveTo>
                <a:lnTo>
                  <a:pt x="5356749" y="0"/>
                </a:lnTo>
                <a:lnTo>
                  <a:pt x="5356749" y="2686075"/>
                </a:lnTo>
                <a:lnTo>
                  <a:pt x="0" y="2686075"/>
                </a:lnTo>
                <a:lnTo>
                  <a:pt x="0" y="0"/>
                </a:lnTo>
                <a:close/>
              </a:path>
            </a:pathLst>
          </a:custGeom>
          <a:blipFill>
            <a:blip r:embed="rId5"/>
            <a:stretch>
              <a:fillRect l="0" t="0" r="0" b="-99426"/>
            </a:stretch>
          </a:blipFill>
        </p:spPr>
      </p:sp>
      <p:grpSp>
        <p:nvGrpSpPr>
          <p:cNvPr name="Group 21" id="21"/>
          <p:cNvGrpSpPr/>
          <p:nvPr/>
        </p:nvGrpSpPr>
        <p:grpSpPr>
          <a:xfrm rot="5400000">
            <a:off x="4814991" y="1732047"/>
            <a:ext cx="5176869" cy="2588434"/>
            <a:chOff x="0" y="0"/>
            <a:chExt cx="660400" cy="330200"/>
          </a:xfrm>
        </p:grpSpPr>
        <p:sp>
          <p:nvSpPr>
            <p:cNvPr name="Freeform 22" id="22"/>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23" id="23"/>
            <p:cNvSpPr txBox="true"/>
            <p:nvPr/>
          </p:nvSpPr>
          <p:spPr>
            <a:xfrm>
              <a:off x="0" y="88900"/>
              <a:ext cx="660400" cy="241300"/>
            </a:xfrm>
            <a:prstGeom prst="rect">
              <a:avLst/>
            </a:prstGeom>
          </p:spPr>
          <p:txBody>
            <a:bodyPr anchor="ctr" rtlCol="false" tIns="30060" lIns="30060" bIns="30060" rIns="30060"/>
            <a:lstStyle/>
            <a:p>
              <a:pPr algn="ctr">
                <a:lnSpc>
                  <a:spcPts val="2659"/>
                </a:lnSpc>
              </a:pPr>
            </a:p>
          </p:txBody>
        </p:sp>
      </p:grpSp>
      <p:grpSp>
        <p:nvGrpSpPr>
          <p:cNvPr name="Group 24" id="24"/>
          <p:cNvGrpSpPr/>
          <p:nvPr/>
        </p:nvGrpSpPr>
        <p:grpSpPr>
          <a:xfrm rot="5400000">
            <a:off x="1241780" y="-1745728"/>
            <a:ext cx="4642543" cy="9543985"/>
            <a:chOff x="0" y="0"/>
            <a:chExt cx="660400" cy="1357628"/>
          </a:xfrm>
        </p:grpSpPr>
        <p:sp>
          <p:nvSpPr>
            <p:cNvPr name="Freeform 25" id="25"/>
            <p:cNvSpPr/>
            <p:nvPr/>
          </p:nvSpPr>
          <p:spPr>
            <a:xfrm flipH="false" flipV="false" rot="0">
              <a:off x="0" y="0"/>
              <a:ext cx="660400" cy="1357628"/>
            </a:xfrm>
            <a:custGeom>
              <a:avLst/>
              <a:gdLst/>
              <a:ahLst/>
              <a:cxnLst/>
              <a:rect r="r" b="b" t="t" l="l"/>
              <a:pathLst>
                <a:path h="1357628"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40604"/>
                  </a:cubicBezTo>
                  <a:lnTo>
                    <a:pt x="660400" y="1357628"/>
                  </a:lnTo>
                  <a:lnTo>
                    <a:pt x="0" y="1357628"/>
                  </a:lnTo>
                  <a:lnTo>
                    <a:pt x="0" y="341359"/>
                  </a:lnTo>
                  <a:cubicBezTo>
                    <a:pt x="1782" y="185660"/>
                    <a:pt x="93019" y="64045"/>
                    <a:pt x="220252" y="19070"/>
                  </a:cubicBezTo>
                  <a:close/>
                </a:path>
              </a:pathLst>
            </a:custGeom>
            <a:gradFill rotWithShape="true">
              <a:gsLst>
                <a:gs pos="0">
                  <a:srgbClr val="003D76">
                    <a:alpha val="100000"/>
                  </a:srgbClr>
                </a:gs>
                <a:gs pos="100000">
                  <a:srgbClr val="001734">
                    <a:alpha val="100000"/>
                  </a:srgbClr>
                </a:gs>
              </a:gsLst>
              <a:lin ang="5400000"/>
            </a:gradFill>
          </p:spPr>
        </p:sp>
        <p:sp>
          <p:nvSpPr>
            <p:cNvPr name="TextBox 26" id="26"/>
            <p:cNvSpPr txBox="true"/>
            <p:nvPr/>
          </p:nvSpPr>
          <p:spPr>
            <a:xfrm>
              <a:off x="0" y="88900"/>
              <a:ext cx="660400" cy="1268728"/>
            </a:xfrm>
            <a:prstGeom prst="rect">
              <a:avLst/>
            </a:prstGeom>
          </p:spPr>
          <p:txBody>
            <a:bodyPr anchor="ctr" rtlCol="false" tIns="50800" lIns="50800" bIns="50800" rIns="50800"/>
            <a:lstStyle/>
            <a:p>
              <a:pPr algn="ctr">
                <a:lnSpc>
                  <a:spcPts val="2659"/>
                </a:lnSpc>
              </a:pPr>
            </a:p>
          </p:txBody>
        </p:sp>
      </p:grpSp>
      <p:grpSp>
        <p:nvGrpSpPr>
          <p:cNvPr name="Group 27" id="27"/>
          <p:cNvGrpSpPr/>
          <p:nvPr/>
        </p:nvGrpSpPr>
        <p:grpSpPr>
          <a:xfrm rot="0">
            <a:off x="-2380043" y="976045"/>
            <a:ext cx="10418637" cy="4167455"/>
            <a:chOff x="0" y="0"/>
            <a:chExt cx="6350000" cy="2540000"/>
          </a:xfrm>
        </p:grpSpPr>
        <p:sp>
          <p:nvSpPr>
            <p:cNvPr name="Freeform 28" id="28"/>
            <p:cNvSpPr/>
            <p:nvPr/>
          </p:nvSpPr>
          <p:spPr>
            <a:xfrm flipH="false" flipV="false" rot="0">
              <a:off x="0" y="0"/>
              <a:ext cx="6350000" cy="2540000"/>
            </a:xfrm>
            <a:custGeom>
              <a:avLst/>
              <a:gdLst/>
              <a:ahLst/>
              <a:cxnLst/>
              <a:rect r="r" b="b" t="t" l="l"/>
              <a:pathLst>
                <a:path h="2540000" w="6350000">
                  <a:moveTo>
                    <a:pt x="0" y="1270000"/>
                  </a:moveTo>
                  <a:cubicBezTo>
                    <a:pt x="0" y="568960"/>
                    <a:pt x="568960" y="0"/>
                    <a:pt x="1270000" y="0"/>
                  </a:cubicBezTo>
                  <a:lnTo>
                    <a:pt x="5080000" y="0"/>
                  </a:lnTo>
                  <a:cubicBezTo>
                    <a:pt x="5781040" y="0"/>
                    <a:pt x="6350000" y="568960"/>
                    <a:pt x="6350000" y="1270000"/>
                  </a:cubicBezTo>
                  <a:cubicBezTo>
                    <a:pt x="6350000" y="1971040"/>
                    <a:pt x="5781040" y="2540000"/>
                    <a:pt x="5080000" y="2540000"/>
                  </a:cubicBezTo>
                  <a:lnTo>
                    <a:pt x="1270000" y="2540000"/>
                  </a:lnTo>
                  <a:cubicBezTo>
                    <a:pt x="568960" y="2540000"/>
                    <a:pt x="0" y="1971040"/>
                    <a:pt x="0" y="1270000"/>
                  </a:cubicBezTo>
                  <a:close/>
                </a:path>
              </a:pathLst>
            </a:custGeom>
            <a:blipFill>
              <a:blip r:embed="rId6"/>
              <a:stretch>
                <a:fillRect l="0" t="-33281" r="0" b="-33281"/>
              </a:stretch>
            </a:blipFill>
            <a:ln w="114300" cap="sq">
              <a:gradFill>
                <a:gsLst>
                  <a:gs pos="0">
                    <a:srgbClr val="EFF1F1">
                      <a:alpha val="100000"/>
                    </a:srgbClr>
                  </a:gs>
                  <a:gs pos="100000">
                    <a:srgbClr val="FFFFFF">
                      <a:alpha val="100000"/>
                    </a:srgbClr>
                  </a:gs>
                </a:gsLst>
                <a:lin ang="5400000"/>
              </a:gradFill>
              <a:prstDash val="solid"/>
              <a:miter/>
            </a:ln>
          </p:spPr>
        </p:sp>
      </p:grpSp>
      <p:sp>
        <p:nvSpPr>
          <p:cNvPr name="Freeform 29" id="29"/>
          <p:cNvSpPr/>
          <p:nvPr/>
        </p:nvSpPr>
        <p:spPr>
          <a:xfrm flipH="false" flipV="false" rot="0">
            <a:off x="6840816" y="-634275"/>
            <a:ext cx="2395558" cy="2394979"/>
          </a:xfrm>
          <a:custGeom>
            <a:avLst/>
            <a:gdLst/>
            <a:ahLst/>
            <a:cxnLst/>
            <a:rect r="r" b="b" t="t" l="l"/>
            <a:pathLst>
              <a:path h="2394979" w="2395558">
                <a:moveTo>
                  <a:pt x="0" y="0"/>
                </a:moveTo>
                <a:lnTo>
                  <a:pt x="2395557" y="0"/>
                </a:lnTo>
                <a:lnTo>
                  <a:pt x="2395557" y="2394979"/>
                </a:lnTo>
                <a:lnTo>
                  <a:pt x="0" y="2394979"/>
                </a:lnTo>
                <a:lnTo>
                  <a:pt x="0" y="0"/>
                </a:lnTo>
                <a:close/>
              </a:path>
            </a:pathLst>
          </a:custGeom>
          <a:blipFill>
            <a:blip r:embed="rId7"/>
            <a:stretch>
              <a:fillRect l="0" t="0" r="0" b="0"/>
            </a:stretch>
          </a:blipFill>
        </p:spPr>
      </p:sp>
      <p:sp>
        <p:nvSpPr>
          <p:cNvPr name="TextBox 30" id="30"/>
          <p:cNvSpPr txBox="true"/>
          <p:nvPr/>
        </p:nvSpPr>
        <p:spPr>
          <a:xfrm rot="0">
            <a:off x="1028700" y="6572691"/>
            <a:ext cx="8639930" cy="862498"/>
          </a:xfrm>
          <a:prstGeom prst="rect">
            <a:avLst/>
          </a:prstGeom>
        </p:spPr>
        <p:txBody>
          <a:bodyPr anchor="t" rtlCol="false" tIns="0" lIns="0" bIns="0" rIns="0">
            <a:spAutoFit/>
          </a:bodyPr>
          <a:lstStyle/>
          <a:p>
            <a:pPr algn="l">
              <a:lnSpc>
                <a:spcPts val="6499"/>
              </a:lnSpc>
            </a:pPr>
            <a:r>
              <a:rPr lang="en-US" b="true" sz="6700" spc="-335">
                <a:solidFill>
                  <a:srgbClr val="A1F1FF"/>
                </a:solidFill>
                <a:latin typeface="Antonio Bold"/>
                <a:ea typeface="Antonio Bold"/>
                <a:cs typeface="Antonio Bold"/>
                <a:sym typeface="Antonio Bold"/>
              </a:rPr>
              <a:t>हम  किनकी  मदद  कर  रहे  हैं?</a:t>
            </a:r>
          </a:p>
        </p:txBody>
      </p:sp>
      <p:sp>
        <p:nvSpPr>
          <p:cNvPr name="TextBox 31" id="31"/>
          <p:cNvSpPr txBox="true"/>
          <p:nvPr/>
        </p:nvSpPr>
        <p:spPr>
          <a:xfrm rot="0">
            <a:off x="1028700" y="7743924"/>
            <a:ext cx="7563100" cy="148580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काव्यधारा फाउंडेशन ट्रस्ट समाज के उन वर्गों के साथ खड़ा है, जिन्हें अक्सर अनदेखा किया जाता है। हमारा उद्देश्य है कि हर ज़रूरतमंद तक सहयोग, संवेदना और सशक्तिकरण पहुँचे।</a:t>
            </a:r>
          </a:p>
          <a:p>
            <a:pPr algn="just">
              <a:lnSpc>
                <a:spcPts val="2999"/>
              </a:lnSpc>
            </a:pPr>
          </a:p>
        </p:txBody>
      </p:sp>
      <p:sp>
        <p:nvSpPr>
          <p:cNvPr name="TextBox 32" id="32"/>
          <p:cNvSpPr txBox="true"/>
          <p:nvPr/>
        </p:nvSpPr>
        <p:spPr>
          <a:xfrm rot="0">
            <a:off x="10650083" y="1597290"/>
            <a:ext cx="6209544"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हम शिक्षा, पोषण और बाल मजदूरी के खिलाफ काम कर बच्चों को सुरक्षित और उज्ज्वल भविष्य देने का प्रयास करते हैं।</a:t>
            </a:r>
          </a:p>
        </p:txBody>
      </p:sp>
      <p:sp>
        <p:nvSpPr>
          <p:cNvPr name="TextBox 33" id="33"/>
          <p:cNvSpPr txBox="true"/>
          <p:nvPr/>
        </p:nvSpPr>
        <p:spPr>
          <a:xfrm rot="0">
            <a:off x="10221835" y="1066674"/>
            <a:ext cx="7066040" cy="514325"/>
          </a:xfrm>
          <a:prstGeom prst="rect">
            <a:avLst/>
          </a:prstGeom>
        </p:spPr>
        <p:txBody>
          <a:bodyPr anchor="t" rtlCol="false" tIns="0" lIns="0" bIns="0" rIns="0">
            <a:spAutoFit/>
          </a:bodyPr>
          <a:lstStyle/>
          <a:p>
            <a:pPr algn="ctr">
              <a:lnSpc>
                <a:spcPts val="4079"/>
              </a:lnSpc>
            </a:pPr>
            <a:r>
              <a:rPr lang="en-US" b="true" sz="3399" spc="-71">
                <a:solidFill>
                  <a:srgbClr val="A1F1FF"/>
                </a:solidFill>
                <a:latin typeface="DM Sans Bold"/>
                <a:ea typeface="DM Sans Bold"/>
                <a:cs typeface="DM Sans Bold"/>
                <a:sym typeface="DM Sans Bold"/>
              </a:rPr>
              <a:t>वंचित बच्चे </a:t>
            </a:r>
          </a:p>
        </p:txBody>
      </p:sp>
      <p:sp>
        <p:nvSpPr>
          <p:cNvPr name="TextBox 34" id="34"/>
          <p:cNvSpPr txBox="true"/>
          <p:nvPr/>
        </p:nvSpPr>
        <p:spPr>
          <a:xfrm rot="0">
            <a:off x="10650083" y="3873336"/>
            <a:ext cx="6209544"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हम स्वास्थ्य, रोजगार और मूलभूत ज़रूरतों में सहायता देकर इन परिवारों के जीवन स्तर को सुधारने में मदद करते हैं।</a:t>
            </a:r>
          </a:p>
        </p:txBody>
      </p:sp>
      <p:sp>
        <p:nvSpPr>
          <p:cNvPr name="TextBox 35" id="35"/>
          <p:cNvSpPr txBox="true"/>
          <p:nvPr/>
        </p:nvSpPr>
        <p:spPr>
          <a:xfrm rot="0">
            <a:off x="10221835" y="3322319"/>
            <a:ext cx="7066040" cy="514325"/>
          </a:xfrm>
          <a:prstGeom prst="rect">
            <a:avLst/>
          </a:prstGeom>
        </p:spPr>
        <p:txBody>
          <a:bodyPr anchor="t" rtlCol="false" tIns="0" lIns="0" bIns="0" rIns="0">
            <a:spAutoFit/>
          </a:bodyPr>
          <a:lstStyle/>
          <a:p>
            <a:pPr algn="ctr">
              <a:lnSpc>
                <a:spcPts val="4079"/>
              </a:lnSpc>
            </a:pPr>
            <a:r>
              <a:rPr lang="en-US" b="true" sz="3399" spc="-71">
                <a:solidFill>
                  <a:srgbClr val="A1F1FF"/>
                </a:solidFill>
                <a:latin typeface="DM Sans Bold"/>
                <a:ea typeface="DM Sans Bold"/>
                <a:cs typeface="DM Sans Bold"/>
                <a:sym typeface="DM Sans Bold"/>
              </a:rPr>
              <a:t>ग्रामीण और गरीब परिवार</a:t>
            </a:r>
          </a:p>
        </p:txBody>
      </p:sp>
      <p:sp>
        <p:nvSpPr>
          <p:cNvPr name="TextBox 36" id="36"/>
          <p:cNvSpPr txBox="true"/>
          <p:nvPr/>
        </p:nvSpPr>
        <p:spPr>
          <a:xfrm rot="0">
            <a:off x="10650083" y="6129042"/>
            <a:ext cx="6209544"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कृषि सलाह, कानूनी सहयोग और कौशल विकास के माध्यम से हम किसानों और श्रमिकों को आत्मनिर्भर बनाने की दिशा में काम करते हैं।</a:t>
            </a:r>
          </a:p>
        </p:txBody>
      </p:sp>
      <p:sp>
        <p:nvSpPr>
          <p:cNvPr name="TextBox 37" id="37"/>
          <p:cNvSpPr txBox="true"/>
          <p:nvPr/>
        </p:nvSpPr>
        <p:spPr>
          <a:xfrm rot="0">
            <a:off x="10221835" y="5576617"/>
            <a:ext cx="7066040" cy="514325"/>
          </a:xfrm>
          <a:prstGeom prst="rect">
            <a:avLst/>
          </a:prstGeom>
        </p:spPr>
        <p:txBody>
          <a:bodyPr anchor="t" rtlCol="false" tIns="0" lIns="0" bIns="0" rIns="0">
            <a:spAutoFit/>
          </a:bodyPr>
          <a:lstStyle/>
          <a:p>
            <a:pPr algn="ctr">
              <a:lnSpc>
                <a:spcPts val="4079"/>
              </a:lnSpc>
            </a:pPr>
            <a:r>
              <a:rPr lang="en-US" b="true" sz="3399" spc="-71">
                <a:solidFill>
                  <a:srgbClr val="A1F1FF"/>
                </a:solidFill>
                <a:latin typeface="DM Sans Bold"/>
                <a:ea typeface="DM Sans Bold"/>
                <a:cs typeface="DM Sans Bold"/>
                <a:sym typeface="DM Sans Bold"/>
              </a:rPr>
              <a:t>किसान और श्रमिक वर्ग</a:t>
            </a:r>
          </a:p>
        </p:txBody>
      </p:sp>
      <p:sp>
        <p:nvSpPr>
          <p:cNvPr name="TextBox 38" id="38"/>
          <p:cNvSpPr txBox="true"/>
          <p:nvPr/>
        </p:nvSpPr>
        <p:spPr>
          <a:xfrm rot="0">
            <a:off x="10650083" y="8373815"/>
            <a:ext cx="6209544"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महिलाओं और युवाओं को प्रशिक्षण, शिक्षा और अवसर देकर हम उन्हें सशक्त और जागरूक नागरिक बनाने का प्रयास करते हैं।</a:t>
            </a:r>
          </a:p>
        </p:txBody>
      </p:sp>
      <p:sp>
        <p:nvSpPr>
          <p:cNvPr name="TextBox 39" id="39"/>
          <p:cNvSpPr txBox="true"/>
          <p:nvPr/>
        </p:nvSpPr>
        <p:spPr>
          <a:xfrm rot="0">
            <a:off x="10221835" y="7830915"/>
            <a:ext cx="7066040" cy="514325"/>
          </a:xfrm>
          <a:prstGeom prst="rect">
            <a:avLst/>
          </a:prstGeom>
        </p:spPr>
        <p:txBody>
          <a:bodyPr anchor="t" rtlCol="false" tIns="0" lIns="0" bIns="0" rIns="0">
            <a:spAutoFit/>
          </a:bodyPr>
          <a:lstStyle/>
          <a:p>
            <a:pPr algn="ctr">
              <a:lnSpc>
                <a:spcPts val="4079"/>
              </a:lnSpc>
            </a:pPr>
            <a:r>
              <a:rPr lang="en-US" b="true" sz="3399" spc="-71">
                <a:solidFill>
                  <a:srgbClr val="A1F1FF"/>
                </a:solidFill>
                <a:latin typeface="DM Sans Bold"/>
                <a:ea typeface="DM Sans Bold"/>
                <a:cs typeface="DM Sans Bold"/>
                <a:sym typeface="DM Sans Bold"/>
              </a:rPr>
              <a:t>महिलाएँ और युवा</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TextBox 2" id="2"/>
          <p:cNvSpPr txBox="true"/>
          <p:nvPr/>
        </p:nvSpPr>
        <p:spPr>
          <a:xfrm rot="0">
            <a:off x="1028700" y="1209675"/>
            <a:ext cx="13403040" cy="1068232"/>
          </a:xfrm>
          <a:prstGeom prst="rect">
            <a:avLst/>
          </a:prstGeom>
        </p:spPr>
        <p:txBody>
          <a:bodyPr anchor="t" rtlCol="false" tIns="0" lIns="0" bIns="0" rIns="0">
            <a:spAutoFit/>
          </a:bodyPr>
          <a:lstStyle/>
          <a:p>
            <a:pPr algn="l">
              <a:lnSpc>
                <a:spcPts val="7954"/>
              </a:lnSpc>
            </a:pPr>
            <a:r>
              <a:rPr lang="en-US" b="true" sz="8200" spc="-410">
                <a:solidFill>
                  <a:srgbClr val="A1F1FF"/>
                </a:solidFill>
                <a:latin typeface="Antonio Bold"/>
                <a:ea typeface="Antonio Bold"/>
                <a:cs typeface="Antonio Bold"/>
                <a:sym typeface="Antonio Bold"/>
              </a:rPr>
              <a:t>हम  सिर्फ  सेवा  नहीं,  बदलाव  ला  रहे  हैं</a:t>
            </a:r>
          </a:p>
        </p:txBody>
      </p:sp>
      <p:sp>
        <p:nvSpPr>
          <p:cNvPr name="TextBox 3" id="3"/>
          <p:cNvSpPr txBox="true"/>
          <p:nvPr/>
        </p:nvSpPr>
        <p:spPr>
          <a:xfrm rot="0">
            <a:off x="1028700" y="2733122"/>
            <a:ext cx="9860219"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काव्यधारा फाउंडेशन ट्रस्ट का उद्देश्य केवल सहायता करना नहीं, बल्कि समाज की सोच और व्यवस्था में सकारात्मक परिवर्तन लाना है। हम मानते हैं कि छोटे प्रयास भी बड़ा बदलाव ला सकते हैं।</a:t>
            </a:r>
          </a:p>
        </p:txBody>
      </p:sp>
      <p:sp>
        <p:nvSpPr>
          <p:cNvPr name="Freeform 4" id="4"/>
          <p:cNvSpPr/>
          <p:nvPr/>
        </p:nvSpPr>
        <p:spPr>
          <a:xfrm flipH="false" flipV="false" rot="-4395554">
            <a:off x="-1425670" y="3926939"/>
            <a:ext cx="9907329" cy="11453559"/>
          </a:xfrm>
          <a:custGeom>
            <a:avLst/>
            <a:gdLst/>
            <a:ahLst/>
            <a:cxnLst/>
            <a:rect r="r" b="b" t="t" l="l"/>
            <a:pathLst>
              <a:path h="11453559" w="9907329">
                <a:moveTo>
                  <a:pt x="0" y="0"/>
                </a:moveTo>
                <a:lnTo>
                  <a:pt x="9907329" y="0"/>
                </a:lnTo>
                <a:lnTo>
                  <a:pt x="9907329" y="11453559"/>
                </a:lnTo>
                <a:lnTo>
                  <a:pt x="0" y="11453559"/>
                </a:lnTo>
                <a:lnTo>
                  <a:pt x="0" y="0"/>
                </a:lnTo>
                <a:close/>
              </a:path>
            </a:pathLst>
          </a:custGeom>
          <a:blipFill>
            <a:blip r:embed="rId2">
              <a:alphaModFix amt="3000"/>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1028700" y="4458014"/>
            <a:ext cx="8170053" cy="2427600"/>
            <a:chOff x="0" y="0"/>
            <a:chExt cx="2232934" cy="663480"/>
          </a:xfrm>
        </p:grpSpPr>
        <p:sp>
          <p:nvSpPr>
            <p:cNvPr name="Freeform 6" id="6"/>
            <p:cNvSpPr/>
            <p:nvPr/>
          </p:nvSpPr>
          <p:spPr>
            <a:xfrm flipH="false" flipV="false" rot="0">
              <a:off x="0" y="0"/>
              <a:ext cx="2232934" cy="663480"/>
            </a:xfrm>
            <a:custGeom>
              <a:avLst/>
              <a:gdLst/>
              <a:ahLst/>
              <a:cxnLst/>
              <a:rect r="r" b="b" t="t" l="l"/>
              <a:pathLst>
                <a:path h="663480" w="2232934">
                  <a:moveTo>
                    <a:pt x="18004" y="0"/>
                  </a:moveTo>
                  <a:lnTo>
                    <a:pt x="2214930" y="0"/>
                  </a:lnTo>
                  <a:cubicBezTo>
                    <a:pt x="2224873" y="0"/>
                    <a:pt x="2232934" y="8061"/>
                    <a:pt x="2232934" y="18004"/>
                  </a:cubicBezTo>
                  <a:lnTo>
                    <a:pt x="2232934" y="645476"/>
                  </a:lnTo>
                  <a:cubicBezTo>
                    <a:pt x="2232934" y="650251"/>
                    <a:pt x="2231037" y="654831"/>
                    <a:pt x="2227661" y="658207"/>
                  </a:cubicBezTo>
                  <a:cubicBezTo>
                    <a:pt x="2224284" y="661584"/>
                    <a:pt x="2219705" y="663480"/>
                    <a:pt x="2214930" y="663480"/>
                  </a:cubicBezTo>
                  <a:lnTo>
                    <a:pt x="18004" y="663480"/>
                  </a:lnTo>
                  <a:cubicBezTo>
                    <a:pt x="8061" y="663480"/>
                    <a:pt x="0" y="655420"/>
                    <a:pt x="0" y="645476"/>
                  </a:cubicBezTo>
                  <a:lnTo>
                    <a:pt x="0" y="18004"/>
                  </a:lnTo>
                  <a:cubicBezTo>
                    <a:pt x="0" y="13229"/>
                    <a:pt x="1897" y="8650"/>
                    <a:pt x="5273" y="5273"/>
                  </a:cubicBezTo>
                  <a:cubicBezTo>
                    <a:pt x="8650" y="1897"/>
                    <a:pt x="13229" y="0"/>
                    <a:pt x="18004"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7" id="7"/>
            <p:cNvSpPr txBox="true"/>
            <p:nvPr/>
          </p:nvSpPr>
          <p:spPr>
            <a:xfrm>
              <a:off x="0" y="-38100"/>
              <a:ext cx="2232934" cy="701580"/>
            </a:xfrm>
            <a:prstGeom prst="rect">
              <a:avLst/>
            </a:prstGeom>
          </p:spPr>
          <p:txBody>
            <a:bodyPr anchor="ctr" rtlCol="false" tIns="48954" lIns="48954" bIns="48954" rIns="48954"/>
            <a:lstStyle/>
            <a:p>
              <a:pPr algn="ctr">
                <a:lnSpc>
                  <a:spcPts val="2660"/>
                </a:lnSpc>
              </a:pPr>
            </a:p>
          </p:txBody>
        </p:sp>
      </p:grpSp>
      <p:sp>
        <p:nvSpPr>
          <p:cNvPr name="TextBox 8" id="8"/>
          <p:cNvSpPr txBox="true"/>
          <p:nvPr/>
        </p:nvSpPr>
        <p:spPr>
          <a:xfrm rot="0">
            <a:off x="1622508" y="5485521"/>
            <a:ext cx="6982436" cy="715902"/>
          </a:xfrm>
          <a:prstGeom prst="rect">
            <a:avLst/>
          </a:prstGeom>
        </p:spPr>
        <p:txBody>
          <a:bodyPr anchor="t" rtlCol="false" tIns="0" lIns="0" bIns="0" rIns="0">
            <a:spAutoFit/>
          </a:bodyPr>
          <a:lstStyle/>
          <a:p>
            <a:pPr algn="just">
              <a:lnSpc>
                <a:spcPts val="2890"/>
              </a:lnSpc>
            </a:pPr>
            <a:r>
              <a:rPr lang="en-US" sz="2409" spc="-50">
                <a:solidFill>
                  <a:srgbClr val="FFFFFF"/>
                </a:solidFill>
                <a:latin typeface="DM Sans"/>
                <a:ea typeface="DM Sans"/>
                <a:cs typeface="DM Sans"/>
                <a:sym typeface="DM Sans"/>
              </a:rPr>
              <a:t>हम सामाजिक मुद्दों पर जागरूकता फैलाकर लोगों की सोच को सकारात्मक दिशा में मोड़ने का प्रयास करते हैं।</a:t>
            </a:r>
          </a:p>
        </p:txBody>
      </p:sp>
      <p:sp>
        <p:nvSpPr>
          <p:cNvPr name="TextBox 9" id="9"/>
          <p:cNvSpPr txBox="true"/>
          <p:nvPr/>
        </p:nvSpPr>
        <p:spPr>
          <a:xfrm rot="0">
            <a:off x="1343819" y="4784076"/>
            <a:ext cx="7539816" cy="495633"/>
          </a:xfrm>
          <a:prstGeom prst="rect">
            <a:avLst/>
          </a:prstGeom>
        </p:spPr>
        <p:txBody>
          <a:bodyPr anchor="t" rtlCol="false" tIns="0" lIns="0" bIns="0" rIns="0">
            <a:spAutoFit/>
          </a:bodyPr>
          <a:lstStyle/>
          <a:p>
            <a:pPr algn="ctr">
              <a:lnSpc>
                <a:spcPts val="3931"/>
              </a:lnSpc>
            </a:pPr>
            <a:r>
              <a:rPr lang="en-US" b="true" sz="3276" spc="-68">
                <a:solidFill>
                  <a:srgbClr val="A1F1FF"/>
                </a:solidFill>
                <a:latin typeface="DM Sans Bold"/>
                <a:ea typeface="DM Sans Bold"/>
                <a:cs typeface="DM Sans Bold"/>
                <a:sym typeface="DM Sans Bold"/>
              </a:rPr>
              <a:t>सोच में परिवर्तन </a:t>
            </a:r>
          </a:p>
        </p:txBody>
      </p:sp>
      <p:grpSp>
        <p:nvGrpSpPr>
          <p:cNvPr name="Group 10" id="10"/>
          <p:cNvGrpSpPr/>
          <p:nvPr/>
        </p:nvGrpSpPr>
        <p:grpSpPr>
          <a:xfrm rot="0">
            <a:off x="1028700" y="7031793"/>
            <a:ext cx="8170053" cy="2427600"/>
            <a:chOff x="0" y="0"/>
            <a:chExt cx="2232934" cy="663480"/>
          </a:xfrm>
        </p:grpSpPr>
        <p:sp>
          <p:nvSpPr>
            <p:cNvPr name="Freeform 11" id="11"/>
            <p:cNvSpPr/>
            <p:nvPr/>
          </p:nvSpPr>
          <p:spPr>
            <a:xfrm flipH="false" flipV="false" rot="0">
              <a:off x="0" y="0"/>
              <a:ext cx="2232934" cy="663480"/>
            </a:xfrm>
            <a:custGeom>
              <a:avLst/>
              <a:gdLst/>
              <a:ahLst/>
              <a:cxnLst/>
              <a:rect r="r" b="b" t="t" l="l"/>
              <a:pathLst>
                <a:path h="663480" w="2232934">
                  <a:moveTo>
                    <a:pt x="18004" y="0"/>
                  </a:moveTo>
                  <a:lnTo>
                    <a:pt x="2214930" y="0"/>
                  </a:lnTo>
                  <a:cubicBezTo>
                    <a:pt x="2224873" y="0"/>
                    <a:pt x="2232934" y="8061"/>
                    <a:pt x="2232934" y="18004"/>
                  </a:cubicBezTo>
                  <a:lnTo>
                    <a:pt x="2232934" y="645476"/>
                  </a:lnTo>
                  <a:cubicBezTo>
                    <a:pt x="2232934" y="650251"/>
                    <a:pt x="2231037" y="654831"/>
                    <a:pt x="2227661" y="658207"/>
                  </a:cubicBezTo>
                  <a:cubicBezTo>
                    <a:pt x="2224284" y="661584"/>
                    <a:pt x="2219705" y="663480"/>
                    <a:pt x="2214930" y="663480"/>
                  </a:cubicBezTo>
                  <a:lnTo>
                    <a:pt x="18004" y="663480"/>
                  </a:lnTo>
                  <a:cubicBezTo>
                    <a:pt x="8061" y="663480"/>
                    <a:pt x="0" y="655420"/>
                    <a:pt x="0" y="645476"/>
                  </a:cubicBezTo>
                  <a:lnTo>
                    <a:pt x="0" y="18004"/>
                  </a:lnTo>
                  <a:cubicBezTo>
                    <a:pt x="0" y="13229"/>
                    <a:pt x="1897" y="8650"/>
                    <a:pt x="5273" y="5273"/>
                  </a:cubicBezTo>
                  <a:cubicBezTo>
                    <a:pt x="8650" y="1897"/>
                    <a:pt x="13229" y="0"/>
                    <a:pt x="18004"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12" id="12"/>
            <p:cNvSpPr txBox="true"/>
            <p:nvPr/>
          </p:nvSpPr>
          <p:spPr>
            <a:xfrm>
              <a:off x="0" y="-38100"/>
              <a:ext cx="2232934" cy="701580"/>
            </a:xfrm>
            <a:prstGeom prst="rect">
              <a:avLst/>
            </a:prstGeom>
          </p:spPr>
          <p:txBody>
            <a:bodyPr anchor="ctr" rtlCol="false" tIns="48954" lIns="48954" bIns="48954" rIns="48954"/>
            <a:lstStyle/>
            <a:p>
              <a:pPr algn="ctr">
                <a:lnSpc>
                  <a:spcPts val="2660"/>
                </a:lnSpc>
              </a:pPr>
            </a:p>
          </p:txBody>
        </p:sp>
      </p:grpSp>
      <p:sp>
        <p:nvSpPr>
          <p:cNvPr name="TextBox 13" id="13"/>
          <p:cNvSpPr txBox="true"/>
          <p:nvPr/>
        </p:nvSpPr>
        <p:spPr>
          <a:xfrm rot="0">
            <a:off x="1622508" y="8059300"/>
            <a:ext cx="6982436" cy="715902"/>
          </a:xfrm>
          <a:prstGeom prst="rect">
            <a:avLst/>
          </a:prstGeom>
        </p:spPr>
        <p:txBody>
          <a:bodyPr anchor="t" rtlCol="false" tIns="0" lIns="0" bIns="0" rIns="0">
            <a:spAutoFit/>
          </a:bodyPr>
          <a:lstStyle/>
          <a:p>
            <a:pPr algn="just">
              <a:lnSpc>
                <a:spcPts val="2890"/>
              </a:lnSpc>
            </a:pPr>
            <a:r>
              <a:rPr lang="en-US" sz="2409" spc="-50">
                <a:solidFill>
                  <a:srgbClr val="FFFFFF"/>
                </a:solidFill>
                <a:latin typeface="DM Sans"/>
                <a:ea typeface="DM Sans"/>
                <a:cs typeface="DM Sans"/>
                <a:sym typeface="DM Sans"/>
              </a:rPr>
              <a:t>हम तात्कालिक सहायता नहीं, बल्कि स्थायी और व्यवहारिक समाधान पर विश्वास रखते हैं।</a:t>
            </a:r>
          </a:p>
        </p:txBody>
      </p:sp>
      <p:sp>
        <p:nvSpPr>
          <p:cNvPr name="TextBox 14" id="14"/>
          <p:cNvSpPr txBox="true"/>
          <p:nvPr/>
        </p:nvSpPr>
        <p:spPr>
          <a:xfrm rot="0">
            <a:off x="1343819" y="7357855"/>
            <a:ext cx="7539816" cy="495633"/>
          </a:xfrm>
          <a:prstGeom prst="rect">
            <a:avLst/>
          </a:prstGeom>
        </p:spPr>
        <p:txBody>
          <a:bodyPr anchor="t" rtlCol="false" tIns="0" lIns="0" bIns="0" rIns="0">
            <a:spAutoFit/>
          </a:bodyPr>
          <a:lstStyle/>
          <a:p>
            <a:pPr algn="ctr">
              <a:lnSpc>
                <a:spcPts val="3931"/>
              </a:lnSpc>
            </a:pPr>
            <a:r>
              <a:rPr lang="en-US" b="true" sz="3276" spc="-68">
                <a:solidFill>
                  <a:srgbClr val="A1F1FF"/>
                </a:solidFill>
                <a:latin typeface="DM Sans Bold"/>
                <a:ea typeface="DM Sans Bold"/>
                <a:cs typeface="DM Sans Bold"/>
                <a:sym typeface="DM Sans Bold"/>
              </a:rPr>
              <a:t> स्थायी समाधान की दिशा में </a:t>
            </a:r>
          </a:p>
        </p:txBody>
      </p:sp>
      <p:grpSp>
        <p:nvGrpSpPr>
          <p:cNvPr name="Group 15" id="15"/>
          <p:cNvGrpSpPr/>
          <p:nvPr/>
        </p:nvGrpSpPr>
        <p:grpSpPr>
          <a:xfrm rot="0">
            <a:off x="9345538" y="4458014"/>
            <a:ext cx="8170053" cy="2427600"/>
            <a:chOff x="0" y="0"/>
            <a:chExt cx="2232934" cy="663480"/>
          </a:xfrm>
        </p:grpSpPr>
        <p:sp>
          <p:nvSpPr>
            <p:cNvPr name="Freeform 16" id="16"/>
            <p:cNvSpPr/>
            <p:nvPr/>
          </p:nvSpPr>
          <p:spPr>
            <a:xfrm flipH="false" flipV="false" rot="0">
              <a:off x="0" y="0"/>
              <a:ext cx="2232934" cy="663480"/>
            </a:xfrm>
            <a:custGeom>
              <a:avLst/>
              <a:gdLst/>
              <a:ahLst/>
              <a:cxnLst/>
              <a:rect r="r" b="b" t="t" l="l"/>
              <a:pathLst>
                <a:path h="663480" w="2232934">
                  <a:moveTo>
                    <a:pt x="18004" y="0"/>
                  </a:moveTo>
                  <a:lnTo>
                    <a:pt x="2214930" y="0"/>
                  </a:lnTo>
                  <a:cubicBezTo>
                    <a:pt x="2224873" y="0"/>
                    <a:pt x="2232934" y="8061"/>
                    <a:pt x="2232934" y="18004"/>
                  </a:cubicBezTo>
                  <a:lnTo>
                    <a:pt x="2232934" y="645476"/>
                  </a:lnTo>
                  <a:cubicBezTo>
                    <a:pt x="2232934" y="650251"/>
                    <a:pt x="2231037" y="654831"/>
                    <a:pt x="2227661" y="658207"/>
                  </a:cubicBezTo>
                  <a:cubicBezTo>
                    <a:pt x="2224284" y="661584"/>
                    <a:pt x="2219705" y="663480"/>
                    <a:pt x="2214930" y="663480"/>
                  </a:cubicBezTo>
                  <a:lnTo>
                    <a:pt x="18004" y="663480"/>
                  </a:lnTo>
                  <a:cubicBezTo>
                    <a:pt x="8061" y="663480"/>
                    <a:pt x="0" y="655420"/>
                    <a:pt x="0" y="645476"/>
                  </a:cubicBezTo>
                  <a:lnTo>
                    <a:pt x="0" y="18004"/>
                  </a:lnTo>
                  <a:cubicBezTo>
                    <a:pt x="0" y="13229"/>
                    <a:pt x="1897" y="8650"/>
                    <a:pt x="5273" y="5273"/>
                  </a:cubicBezTo>
                  <a:cubicBezTo>
                    <a:pt x="8650" y="1897"/>
                    <a:pt x="13229" y="0"/>
                    <a:pt x="18004"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17" id="17"/>
            <p:cNvSpPr txBox="true"/>
            <p:nvPr/>
          </p:nvSpPr>
          <p:spPr>
            <a:xfrm>
              <a:off x="0" y="-38100"/>
              <a:ext cx="2232934" cy="701580"/>
            </a:xfrm>
            <a:prstGeom prst="rect">
              <a:avLst/>
            </a:prstGeom>
          </p:spPr>
          <p:txBody>
            <a:bodyPr anchor="ctr" rtlCol="false" tIns="48954" lIns="48954" bIns="48954" rIns="48954"/>
            <a:lstStyle/>
            <a:p>
              <a:pPr algn="ctr">
                <a:lnSpc>
                  <a:spcPts val="2660"/>
                </a:lnSpc>
              </a:pPr>
            </a:p>
          </p:txBody>
        </p:sp>
      </p:grpSp>
      <p:sp>
        <p:nvSpPr>
          <p:cNvPr name="TextBox 18" id="18"/>
          <p:cNvSpPr txBox="true"/>
          <p:nvPr/>
        </p:nvSpPr>
        <p:spPr>
          <a:xfrm rot="0">
            <a:off x="9939346" y="5485521"/>
            <a:ext cx="6982436" cy="715902"/>
          </a:xfrm>
          <a:prstGeom prst="rect">
            <a:avLst/>
          </a:prstGeom>
        </p:spPr>
        <p:txBody>
          <a:bodyPr anchor="t" rtlCol="false" tIns="0" lIns="0" bIns="0" rIns="0">
            <a:spAutoFit/>
          </a:bodyPr>
          <a:lstStyle/>
          <a:p>
            <a:pPr algn="just">
              <a:lnSpc>
                <a:spcPts val="2890"/>
              </a:lnSpc>
            </a:pPr>
            <a:r>
              <a:rPr lang="en-US" sz="2409" spc="-50">
                <a:solidFill>
                  <a:srgbClr val="FFFFFF"/>
                </a:solidFill>
                <a:latin typeface="DM Sans"/>
                <a:ea typeface="DM Sans"/>
                <a:cs typeface="DM Sans"/>
                <a:sym typeface="DM Sans"/>
              </a:rPr>
              <a:t>हर नागरिक को समाज सेवा से जोड़कर सामूहिक विकास की नींव रखी जाती है।</a:t>
            </a:r>
          </a:p>
        </p:txBody>
      </p:sp>
      <p:sp>
        <p:nvSpPr>
          <p:cNvPr name="TextBox 19" id="19"/>
          <p:cNvSpPr txBox="true"/>
          <p:nvPr/>
        </p:nvSpPr>
        <p:spPr>
          <a:xfrm rot="0">
            <a:off x="9660657" y="4784076"/>
            <a:ext cx="7539816" cy="495633"/>
          </a:xfrm>
          <a:prstGeom prst="rect">
            <a:avLst/>
          </a:prstGeom>
        </p:spPr>
        <p:txBody>
          <a:bodyPr anchor="t" rtlCol="false" tIns="0" lIns="0" bIns="0" rIns="0">
            <a:spAutoFit/>
          </a:bodyPr>
          <a:lstStyle/>
          <a:p>
            <a:pPr algn="ctr">
              <a:lnSpc>
                <a:spcPts val="3931"/>
              </a:lnSpc>
            </a:pPr>
            <a:r>
              <a:rPr lang="en-US" b="true" sz="3276" spc="-68">
                <a:solidFill>
                  <a:srgbClr val="A1F1FF"/>
                </a:solidFill>
                <a:latin typeface="DM Sans Bold"/>
                <a:ea typeface="DM Sans Bold"/>
                <a:cs typeface="DM Sans Bold"/>
                <a:sym typeface="DM Sans Bold"/>
              </a:rPr>
              <a:t> सहभागिता को बढ़ावा</a:t>
            </a:r>
          </a:p>
        </p:txBody>
      </p:sp>
      <p:grpSp>
        <p:nvGrpSpPr>
          <p:cNvPr name="Group 20" id="20"/>
          <p:cNvGrpSpPr/>
          <p:nvPr/>
        </p:nvGrpSpPr>
        <p:grpSpPr>
          <a:xfrm rot="0">
            <a:off x="9345538" y="7031793"/>
            <a:ext cx="8170053" cy="2427600"/>
            <a:chOff x="0" y="0"/>
            <a:chExt cx="2232934" cy="663480"/>
          </a:xfrm>
        </p:grpSpPr>
        <p:sp>
          <p:nvSpPr>
            <p:cNvPr name="Freeform 21" id="21"/>
            <p:cNvSpPr/>
            <p:nvPr/>
          </p:nvSpPr>
          <p:spPr>
            <a:xfrm flipH="false" flipV="false" rot="0">
              <a:off x="0" y="0"/>
              <a:ext cx="2232934" cy="663480"/>
            </a:xfrm>
            <a:custGeom>
              <a:avLst/>
              <a:gdLst/>
              <a:ahLst/>
              <a:cxnLst/>
              <a:rect r="r" b="b" t="t" l="l"/>
              <a:pathLst>
                <a:path h="663480" w="2232934">
                  <a:moveTo>
                    <a:pt x="18004" y="0"/>
                  </a:moveTo>
                  <a:lnTo>
                    <a:pt x="2214930" y="0"/>
                  </a:lnTo>
                  <a:cubicBezTo>
                    <a:pt x="2224873" y="0"/>
                    <a:pt x="2232934" y="8061"/>
                    <a:pt x="2232934" y="18004"/>
                  </a:cubicBezTo>
                  <a:lnTo>
                    <a:pt x="2232934" y="645476"/>
                  </a:lnTo>
                  <a:cubicBezTo>
                    <a:pt x="2232934" y="650251"/>
                    <a:pt x="2231037" y="654831"/>
                    <a:pt x="2227661" y="658207"/>
                  </a:cubicBezTo>
                  <a:cubicBezTo>
                    <a:pt x="2224284" y="661584"/>
                    <a:pt x="2219705" y="663480"/>
                    <a:pt x="2214930" y="663480"/>
                  </a:cubicBezTo>
                  <a:lnTo>
                    <a:pt x="18004" y="663480"/>
                  </a:lnTo>
                  <a:cubicBezTo>
                    <a:pt x="8061" y="663480"/>
                    <a:pt x="0" y="655420"/>
                    <a:pt x="0" y="645476"/>
                  </a:cubicBezTo>
                  <a:lnTo>
                    <a:pt x="0" y="18004"/>
                  </a:lnTo>
                  <a:cubicBezTo>
                    <a:pt x="0" y="13229"/>
                    <a:pt x="1897" y="8650"/>
                    <a:pt x="5273" y="5273"/>
                  </a:cubicBezTo>
                  <a:cubicBezTo>
                    <a:pt x="8650" y="1897"/>
                    <a:pt x="13229" y="0"/>
                    <a:pt x="18004"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22" id="22"/>
            <p:cNvSpPr txBox="true"/>
            <p:nvPr/>
          </p:nvSpPr>
          <p:spPr>
            <a:xfrm>
              <a:off x="0" y="-38100"/>
              <a:ext cx="2232934" cy="701580"/>
            </a:xfrm>
            <a:prstGeom prst="rect">
              <a:avLst/>
            </a:prstGeom>
          </p:spPr>
          <p:txBody>
            <a:bodyPr anchor="ctr" rtlCol="false" tIns="48954" lIns="48954" bIns="48954" rIns="48954"/>
            <a:lstStyle/>
            <a:p>
              <a:pPr algn="ctr">
                <a:lnSpc>
                  <a:spcPts val="2660"/>
                </a:lnSpc>
              </a:pPr>
            </a:p>
          </p:txBody>
        </p:sp>
      </p:grpSp>
      <p:sp>
        <p:nvSpPr>
          <p:cNvPr name="TextBox 23" id="23"/>
          <p:cNvSpPr txBox="true"/>
          <p:nvPr/>
        </p:nvSpPr>
        <p:spPr>
          <a:xfrm rot="0">
            <a:off x="9939346" y="8059300"/>
            <a:ext cx="6982436" cy="1073852"/>
          </a:xfrm>
          <a:prstGeom prst="rect">
            <a:avLst/>
          </a:prstGeom>
        </p:spPr>
        <p:txBody>
          <a:bodyPr anchor="t" rtlCol="false" tIns="0" lIns="0" bIns="0" rIns="0">
            <a:spAutoFit/>
          </a:bodyPr>
          <a:lstStyle/>
          <a:p>
            <a:pPr algn="just">
              <a:lnSpc>
                <a:spcPts val="2890"/>
              </a:lnSpc>
            </a:pPr>
            <a:r>
              <a:rPr lang="en-US" sz="2409" spc="-50">
                <a:solidFill>
                  <a:srgbClr val="FFFFFF"/>
                </a:solidFill>
                <a:latin typeface="DM Sans"/>
                <a:ea typeface="DM Sans"/>
                <a:cs typeface="DM Sans"/>
                <a:sym typeface="DM Sans"/>
              </a:rPr>
              <a:t>हमारा कार्य युवाओं और बच्चों के लिए एक प्रेरणा बने, यही हमारा सबसे बड़ा लक्ष्य है।</a:t>
            </a:r>
          </a:p>
          <a:p>
            <a:pPr algn="just">
              <a:lnSpc>
                <a:spcPts val="2890"/>
              </a:lnSpc>
            </a:pPr>
          </a:p>
        </p:txBody>
      </p:sp>
      <p:sp>
        <p:nvSpPr>
          <p:cNvPr name="TextBox 24" id="24"/>
          <p:cNvSpPr txBox="true"/>
          <p:nvPr/>
        </p:nvSpPr>
        <p:spPr>
          <a:xfrm rot="0">
            <a:off x="9660657" y="7357855"/>
            <a:ext cx="7539816" cy="495633"/>
          </a:xfrm>
          <a:prstGeom prst="rect">
            <a:avLst/>
          </a:prstGeom>
        </p:spPr>
        <p:txBody>
          <a:bodyPr anchor="t" rtlCol="false" tIns="0" lIns="0" bIns="0" rIns="0">
            <a:spAutoFit/>
          </a:bodyPr>
          <a:lstStyle/>
          <a:p>
            <a:pPr algn="ctr">
              <a:lnSpc>
                <a:spcPts val="3931"/>
              </a:lnSpc>
            </a:pPr>
            <a:r>
              <a:rPr lang="en-US" b="true" sz="3276" spc="-68">
                <a:solidFill>
                  <a:srgbClr val="A1F1FF"/>
                </a:solidFill>
                <a:latin typeface="DM Sans Bold"/>
                <a:ea typeface="DM Sans Bold"/>
                <a:cs typeface="DM Sans Bold"/>
                <a:sym typeface="DM Sans Bold"/>
              </a:rPr>
              <a:t>नई पीढ़ी के लिए प्रेरणा</a:t>
            </a:r>
          </a:p>
        </p:txBody>
      </p:sp>
      <p:sp>
        <p:nvSpPr>
          <p:cNvPr name="Freeform 25" id="25"/>
          <p:cNvSpPr/>
          <p:nvPr/>
        </p:nvSpPr>
        <p:spPr>
          <a:xfrm flipH="false" flipV="false" rot="0">
            <a:off x="6906090" y="4593220"/>
            <a:ext cx="4732110" cy="4730967"/>
          </a:xfrm>
          <a:custGeom>
            <a:avLst/>
            <a:gdLst/>
            <a:ahLst/>
            <a:cxnLst/>
            <a:rect r="r" b="b" t="t" l="l"/>
            <a:pathLst>
              <a:path h="4730967" w="4732110">
                <a:moveTo>
                  <a:pt x="0" y="0"/>
                </a:moveTo>
                <a:lnTo>
                  <a:pt x="4732110" y="0"/>
                </a:lnTo>
                <a:lnTo>
                  <a:pt x="4732110" y="4730967"/>
                </a:lnTo>
                <a:lnTo>
                  <a:pt x="0" y="4730967"/>
                </a:lnTo>
                <a:lnTo>
                  <a:pt x="0" y="0"/>
                </a:lnTo>
                <a:close/>
              </a:path>
            </a:pathLst>
          </a:custGeom>
          <a:blipFill>
            <a:blip r:embed="rId4"/>
            <a:stretch>
              <a:fillRect l="0" t="0" r="0" b="0"/>
            </a:stretch>
          </a:blipFill>
        </p:spPr>
      </p:sp>
      <p:sp>
        <p:nvSpPr>
          <p:cNvPr name="Freeform 26" id="26"/>
          <p:cNvSpPr/>
          <p:nvPr/>
        </p:nvSpPr>
        <p:spPr>
          <a:xfrm flipH="false" flipV="false" rot="0">
            <a:off x="10232219" y="-890455"/>
            <a:ext cx="3206485" cy="3205711"/>
          </a:xfrm>
          <a:custGeom>
            <a:avLst/>
            <a:gdLst/>
            <a:ahLst/>
            <a:cxnLst/>
            <a:rect r="r" b="b" t="t" l="l"/>
            <a:pathLst>
              <a:path h="3205711" w="3206485">
                <a:moveTo>
                  <a:pt x="0" y="0"/>
                </a:moveTo>
                <a:lnTo>
                  <a:pt x="3206485" y="0"/>
                </a:lnTo>
                <a:lnTo>
                  <a:pt x="3206485" y="3205710"/>
                </a:lnTo>
                <a:lnTo>
                  <a:pt x="0" y="3205710"/>
                </a:lnTo>
                <a:lnTo>
                  <a:pt x="0" y="0"/>
                </a:lnTo>
                <a:close/>
              </a:path>
            </a:pathLst>
          </a:custGeom>
          <a:blipFill>
            <a:blip r:embed="rId4"/>
            <a:stretch>
              <a:fillRect l="0" t="0" r="0" b="0"/>
            </a:stretch>
          </a:blipFill>
        </p:spPr>
      </p:sp>
      <p:sp>
        <p:nvSpPr>
          <p:cNvPr name="Freeform 27" id="27"/>
          <p:cNvSpPr/>
          <p:nvPr/>
        </p:nvSpPr>
        <p:spPr>
          <a:xfrm flipH="false" flipV="false" rot="0">
            <a:off x="14118951" y="1149354"/>
            <a:ext cx="1955753" cy="1955280"/>
          </a:xfrm>
          <a:custGeom>
            <a:avLst/>
            <a:gdLst/>
            <a:ahLst/>
            <a:cxnLst/>
            <a:rect r="r" b="b" t="t" l="l"/>
            <a:pathLst>
              <a:path h="1955280" w="1955753">
                <a:moveTo>
                  <a:pt x="0" y="0"/>
                </a:moveTo>
                <a:lnTo>
                  <a:pt x="1955753" y="0"/>
                </a:lnTo>
                <a:lnTo>
                  <a:pt x="1955753" y="1955281"/>
                </a:lnTo>
                <a:lnTo>
                  <a:pt x="0" y="1955281"/>
                </a:lnTo>
                <a:lnTo>
                  <a:pt x="0" y="0"/>
                </a:lnTo>
                <a:close/>
              </a:path>
            </a:pathLst>
          </a:custGeom>
          <a:blipFill>
            <a:blip r:embed="rId4"/>
            <a:stretch>
              <a:fillRect l="0" t="0" r="0" b="0"/>
            </a:stretch>
          </a:blipFill>
        </p:spPr>
      </p:sp>
      <p:sp>
        <p:nvSpPr>
          <p:cNvPr name="Freeform 28" id="28"/>
          <p:cNvSpPr/>
          <p:nvPr/>
        </p:nvSpPr>
        <p:spPr>
          <a:xfrm flipH="false" flipV="false" rot="0">
            <a:off x="9430598" y="-974869"/>
            <a:ext cx="1603243" cy="1602855"/>
          </a:xfrm>
          <a:custGeom>
            <a:avLst/>
            <a:gdLst/>
            <a:ahLst/>
            <a:cxnLst/>
            <a:rect r="r" b="b" t="t" l="l"/>
            <a:pathLst>
              <a:path h="1602855" w="1603243">
                <a:moveTo>
                  <a:pt x="0" y="0"/>
                </a:moveTo>
                <a:lnTo>
                  <a:pt x="1603243" y="0"/>
                </a:lnTo>
                <a:lnTo>
                  <a:pt x="1603243" y="1602855"/>
                </a:lnTo>
                <a:lnTo>
                  <a:pt x="0" y="1602855"/>
                </a:lnTo>
                <a:lnTo>
                  <a:pt x="0" y="0"/>
                </a:lnTo>
                <a:close/>
              </a:path>
            </a:pathLst>
          </a:custGeom>
          <a:blipFill>
            <a:blip r:embed="rId4"/>
            <a:stretch>
              <a:fillRect l="0" t="0" r="0" b="0"/>
            </a:stretch>
          </a:blipFill>
        </p:spPr>
      </p:sp>
      <p:sp>
        <p:nvSpPr>
          <p:cNvPr name="Freeform 29" id="29"/>
          <p:cNvSpPr/>
          <p:nvPr/>
        </p:nvSpPr>
        <p:spPr>
          <a:xfrm flipH="true" flipV="true" rot="-7946444">
            <a:off x="12457794" y="-3423465"/>
            <a:ext cx="8860942" cy="8229600"/>
          </a:xfrm>
          <a:custGeom>
            <a:avLst/>
            <a:gdLst/>
            <a:ahLst/>
            <a:cxnLst/>
            <a:rect r="r" b="b" t="t" l="l"/>
            <a:pathLst>
              <a:path h="8229600" w="8860942">
                <a:moveTo>
                  <a:pt x="8860943" y="8229600"/>
                </a:moveTo>
                <a:lnTo>
                  <a:pt x="0" y="8229600"/>
                </a:lnTo>
                <a:lnTo>
                  <a:pt x="0" y="0"/>
                </a:lnTo>
                <a:lnTo>
                  <a:pt x="8860943" y="0"/>
                </a:lnTo>
                <a:lnTo>
                  <a:pt x="8860943" y="8229600"/>
                </a:lnTo>
                <a:close/>
              </a:path>
            </a:pathLst>
          </a:custGeom>
          <a:blipFill>
            <a:blip r:embed="rId5"/>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3181167">
            <a:off x="-1932245" y="-4054408"/>
            <a:ext cx="7985706" cy="9232031"/>
          </a:xfrm>
          <a:custGeom>
            <a:avLst/>
            <a:gdLst/>
            <a:ahLst/>
            <a:cxnLst/>
            <a:rect r="r" b="b" t="t" l="l"/>
            <a:pathLst>
              <a:path h="9232031" w="7985706">
                <a:moveTo>
                  <a:pt x="0" y="0"/>
                </a:moveTo>
                <a:lnTo>
                  <a:pt x="7985706" y="0"/>
                </a:lnTo>
                <a:lnTo>
                  <a:pt x="7985706" y="9232031"/>
                </a:lnTo>
                <a:lnTo>
                  <a:pt x="0" y="9232031"/>
                </a:lnTo>
                <a:lnTo>
                  <a:pt x="0"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3181167">
            <a:off x="12234539" y="5109377"/>
            <a:ext cx="7985706" cy="9232031"/>
          </a:xfrm>
          <a:custGeom>
            <a:avLst/>
            <a:gdLst/>
            <a:ahLst/>
            <a:cxnLst/>
            <a:rect r="r" b="b" t="t" l="l"/>
            <a:pathLst>
              <a:path h="9232031" w="7985706">
                <a:moveTo>
                  <a:pt x="7985706" y="9232031"/>
                </a:moveTo>
                <a:lnTo>
                  <a:pt x="0" y="9232031"/>
                </a:lnTo>
                <a:lnTo>
                  <a:pt x="0" y="0"/>
                </a:lnTo>
                <a:lnTo>
                  <a:pt x="7985706" y="0"/>
                </a:lnTo>
                <a:lnTo>
                  <a:pt x="7985706" y="9232031"/>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028700" y="1390650"/>
            <a:ext cx="15273435" cy="1095993"/>
          </a:xfrm>
          <a:prstGeom prst="rect">
            <a:avLst/>
          </a:prstGeom>
        </p:spPr>
        <p:txBody>
          <a:bodyPr anchor="t" rtlCol="false" tIns="0" lIns="0" bIns="0" rIns="0">
            <a:spAutoFit/>
          </a:bodyPr>
          <a:lstStyle/>
          <a:p>
            <a:pPr algn="l">
              <a:lnSpc>
                <a:spcPts val="8245"/>
              </a:lnSpc>
            </a:pPr>
            <a:r>
              <a:rPr lang="en-US" b="true" sz="8500" spc="-425">
                <a:solidFill>
                  <a:srgbClr val="A1F1FF"/>
                </a:solidFill>
                <a:latin typeface="Antonio Bold"/>
                <a:ea typeface="Antonio Bold"/>
                <a:cs typeface="Antonio Bold"/>
                <a:sym typeface="Antonio Bold"/>
              </a:rPr>
              <a:t>हमारी  कार्य  प्रणाली</a:t>
            </a:r>
          </a:p>
        </p:txBody>
      </p:sp>
      <p:sp>
        <p:nvSpPr>
          <p:cNvPr name="Freeform 5" id="5"/>
          <p:cNvSpPr/>
          <p:nvPr/>
        </p:nvSpPr>
        <p:spPr>
          <a:xfrm flipH="true" flipV="false" rot="-3325047">
            <a:off x="-1137465" y="5076015"/>
            <a:ext cx="5402119" cy="8364571"/>
          </a:xfrm>
          <a:custGeom>
            <a:avLst/>
            <a:gdLst/>
            <a:ahLst/>
            <a:cxnLst/>
            <a:rect r="r" b="b" t="t" l="l"/>
            <a:pathLst>
              <a:path h="8364571" w="5402119">
                <a:moveTo>
                  <a:pt x="5402119" y="0"/>
                </a:moveTo>
                <a:lnTo>
                  <a:pt x="0" y="0"/>
                </a:lnTo>
                <a:lnTo>
                  <a:pt x="0" y="8364570"/>
                </a:lnTo>
                <a:lnTo>
                  <a:pt x="5402119" y="8364570"/>
                </a:lnTo>
                <a:lnTo>
                  <a:pt x="5402119" y="0"/>
                </a:lnTo>
                <a:close/>
              </a:path>
            </a:pathLst>
          </a:custGeom>
          <a:blipFill>
            <a:blip r:embed="rId4"/>
            <a:stretch>
              <a:fillRect l="0" t="0" r="0" b="0"/>
            </a:stretch>
          </a:blipFill>
        </p:spPr>
      </p:sp>
      <p:sp>
        <p:nvSpPr>
          <p:cNvPr name="Freeform 6" id="6"/>
          <p:cNvSpPr/>
          <p:nvPr/>
        </p:nvSpPr>
        <p:spPr>
          <a:xfrm flipH="false" flipV="true" rot="-3325047">
            <a:off x="13601075" y="-3693315"/>
            <a:ext cx="5402119" cy="8364571"/>
          </a:xfrm>
          <a:custGeom>
            <a:avLst/>
            <a:gdLst/>
            <a:ahLst/>
            <a:cxnLst/>
            <a:rect r="r" b="b" t="t" l="l"/>
            <a:pathLst>
              <a:path h="8364571" w="5402119">
                <a:moveTo>
                  <a:pt x="0" y="8364571"/>
                </a:moveTo>
                <a:lnTo>
                  <a:pt x="5402119" y="8364571"/>
                </a:lnTo>
                <a:lnTo>
                  <a:pt x="5402119" y="0"/>
                </a:lnTo>
                <a:lnTo>
                  <a:pt x="0" y="0"/>
                </a:lnTo>
                <a:lnTo>
                  <a:pt x="0" y="8364571"/>
                </a:lnTo>
                <a:close/>
              </a:path>
            </a:pathLst>
          </a:custGeom>
          <a:blipFill>
            <a:blip r:embed="rId4"/>
            <a:stretch>
              <a:fillRect l="0" t="0" r="0" b="0"/>
            </a:stretch>
          </a:blipFill>
        </p:spPr>
      </p:sp>
      <p:grpSp>
        <p:nvGrpSpPr>
          <p:cNvPr name="Group 7" id="7"/>
          <p:cNvGrpSpPr/>
          <p:nvPr/>
        </p:nvGrpSpPr>
        <p:grpSpPr>
          <a:xfrm rot="0">
            <a:off x="-1045974" y="3374977"/>
            <a:ext cx="17558643" cy="1729874"/>
            <a:chOff x="0" y="0"/>
            <a:chExt cx="4624499" cy="455605"/>
          </a:xfrm>
        </p:grpSpPr>
        <p:sp>
          <p:nvSpPr>
            <p:cNvPr name="Freeform 8" id="8"/>
            <p:cNvSpPr/>
            <p:nvPr/>
          </p:nvSpPr>
          <p:spPr>
            <a:xfrm flipH="false" flipV="false" rot="0">
              <a:off x="0" y="0"/>
              <a:ext cx="4624498" cy="455605"/>
            </a:xfrm>
            <a:custGeom>
              <a:avLst/>
              <a:gdLst/>
              <a:ahLst/>
              <a:cxnLst/>
              <a:rect r="r" b="b" t="t" l="l"/>
              <a:pathLst>
                <a:path h="455605" w="4624498">
                  <a:moveTo>
                    <a:pt x="8377" y="0"/>
                  </a:moveTo>
                  <a:lnTo>
                    <a:pt x="4616121" y="0"/>
                  </a:lnTo>
                  <a:cubicBezTo>
                    <a:pt x="4618343" y="0"/>
                    <a:pt x="4620473" y="883"/>
                    <a:pt x="4622045" y="2454"/>
                  </a:cubicBezTo>
                  <a:cubicBezTo>
                    <a:pt x="4623616" y="4025"/>
                    <a:pt x="4624498" y="6156"/>
                    <a:pt x="4624498" y="8377"/>
                  </a:cubicBezTo>
                  <a:lnTo>
                    <a:pt x="4624498" y="447227"/>
                  </a:lnTo>
                  <a:cubicBezTo>
                    <a:pt x="4624498" y="451854"/>
                    <a:pt x="4620748" y="455605"/>
                    <a:pt x="4616121" y="455605"/>
                  </a:cubicBezTo>
                  <a:lnTo>
                    <a:pt x="8377" y="455605"/>
                  </a:lnTo>
                  <a:cubicBezTo>
                    <a:pt x="3751" y="455605"/>
                    <a:pt x="0" y="451854"/>
                    <a:pt x="0" y="447227"/>
                  </a:cubicBezTo>
                  <a:lnTo>
                    <a:pt x="0" y="8377"/>
                  </a:lnTo>
                  <a:cubicBezTo>
                    <a:pt x="0" y="3751"/>
                    <a:pt x="3751" y="0"/>
                    <a:pt x="8377"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9" id="9"/>
            <p:cNvSpPr txBox="true"/>
            <p:nvPr/>
          </p:nvSpPr>
          <p:spPr>
            <a:xfrm>
              <a:off x="0" y="-38100"/>
              <a:ext cx="4624499" cy="493705"/>
            </a:xfrm>
            <a:prstGeom prst="rect">
              <a:avLst/>
            </a:prstGeom>
          </p:spPr>
          <p:txBody>
            <a:bodyPr anchor="ctr" rtlCol="false" tIns="50800" lIns="50800" bIns="50800" rIns="50800"/>
            <a:lstStyle/>
            <a:p>
              <a:pPr algn="l">
                <a:lnSpc>
                  <a:spcPts val="2659"/>
                </a:lnSpc>
              </a:pPr>
            </a:p>
          </p:txBody>
        </p:sp>
      </p:grpSp>
      <p:sp>
        <p:nvSpPr>
          <p:cNvPr name="TextBox 10" id="10"/>
          <p:cNvSpPr txBox="true"/>
          <p:nvPr/>
        </p:nvSpPr>
        <p:spPr>
          <a:xfrm rot="0">
            <a:off x="6945407" y="3868402"/>
            <a:ext cx="8975776"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हम हर अभियान की शुरुआत स्थानीय ज़रूरतों को समझने और समुदाय की भागीदारी से करते हैं।</a:t>
            </a:r>
          </a:p>
          <a:p>
            <a:pPr algn="just">
              <a:lnSpc>
                <a:spcPts val="2999"/>
              </a:lnSpc>
            </a:pPr>
          </a:p>
        </p:txBody>
      </p:sp>
      <p:sp>
        <p:nvSpPr>
          <p:cNvPr name="TextBox 11" id="11"/>
          <p:cNvSpPr txBox="true"/>
          <p:nvPr/>
        </p:nvSpPr>
        <p:spPr>
          <a:xfrm rot="0">
            <a:off x="1028700" y="3982720"/>
            <a:ext cx="5511311" cy="514325"/>
          </a:xfrm>
          <a:prstGeom prst="rect">
            <a:avLst/>
          </a:prstGeom>
        </p:spPr>
        <p:txBody>
          <a:bodyPr anchor="t" rtlCol="false" tIns="0" lIns="0" bIns="0" rIns="0">
            <a:spAutoFit/>
          </a:bodyPr>
          <a:lstStyle/>
          <a:p>
            <a:pPr algn="l">
              <a:lnSpc>
                <a:spcPts val="4079"/>
              </a:lnSpc>
            </a:pPr>
            <a:r>
              <a:rPr lang="en-US" b="true" sz="3399" spc="-71">
                <a:solidFill>
                  <a:srgbClr val="A1F1FF"/>
                </a:solidFill>
                <a:latin typeface="DM Sans Bold"/>
                <a:ea typeface="DM Sans Bold"/>
                <a:cs typeface="DM Sans Bold"/>
                <a:sym typeface="DM Sans Bold"/>
              </a:rPr>
              <a:t> समुदाय आधारित योजना</a:t>
            </a:r>
          </a:p>
        </p:txBody>
      </p:sp>
      <p:grpSp>
        <p:nvGrpSpPr>
          <p:cNvPr name="Group 12" id="12"/>
          <p:cNvGrpSpPr/>
          <p:nvPr/>
        </p:nvGrpSpPr>
        <p:grpSpPr>
          <a:xfrm rot="0">
            <a:off x="-1045974" y="5258064"/>
            <a:ext cx="17558643" cy="1729874"/>
            <a:chOff x="0" y="0"/>
            <a:chExt cx="4624499" cy="455605"/>
          </a:xfrm>
        </p:grpSpPr>
        <p:sp>
          <p:nvSpPr>
            <p:cNvPr name="Freeform 13" id="13"/>
            <p:cNvSpPr/>
            <p:nvPr/>
          </p:nvSpPr>
          <p:spPr>
            <a:xfrm flipH="false" flipV="false" rot="0">
              <a:off x="0" y="0"/>
              <a:ext cx="4624498" cy="455605"/>
            </a:xfrm>
            <a:custGeom>
              <a:avLst/>
              <a:gdLst/>
              <a:ahLst/>
              <a:cxnLst/>
              <a:rect r="r" b="b" t="t" l="l"/>
              <a:pathLst>
                <a:path h="455605" w="4624498">
                  <a:moveTo>
                    <a:pt x="8377" y="0"/>
                  </a:moveTo>
                  <a:lnTo>
                    <a:pt x="4616121" y="0"/>
                  </a:lnTo>
                  <a:cubicBezTo>
                    <a:pt x="4618343" y="0"/>
                    <a:pt x="4620473" y="883"/>
                    <a:pt x="4622045" y="2454"/>
                  </a:cubicBezTo>
                  <a:cubicBezTo>
                    <a:pt x="4623616" y="4025"/>
                    <a:pt x="4624498" y="6156"/>
                    <a:pt x="4624498" y="8377"/>
                  </a:cubicBezTo>
                  <a:lnTo>
                    <a:pt x="4624498" y="447227"/>
                  </a:lnTo>
                  <a:cubicBezTo>
                    <a:pt x="4624498" y="451854"/>
                    <a:pt x="4620748" y="455605"/>
                    <a:pt x="4616121" y="455605"/>
                  </a:cubicBezTo>
                  <a:lnTo>
                    <a:pt x="8377" y="455605"/>
                  </a:lnTo>
                  <a:cubicBezTo>
                    <a:pt x="3751" y="455605"/>
                    <a:pt x="0" y="451854"/>
                    <a:pt x="0" y="447227"/>
                  </a:cubicBezTo>
                  <a:lnTo>
                    <a:pt x="0" y="8377"/>
                  </a:lnTo>
                  <a:cubicBezTo>
                    <a:pt x="0" y="3751"/>
                    <a:pt x="3751" y="0"/>
                    <a:pt x="8377"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14" id="14"/>
            <p:cNvSpPr txBox="true"/>
            <p:nvPr/>
          </p:nvSpPr>
          <p:spPr>
            <a:xfrm>
              <a:off x="0" y="-38100"/>
              <a:ext cx="4624499" cy="493705"/>
            </a:xfrm>
            <a:prstGeom prst="rect">
              <a:avLst/>
            </a:prstGeom>
          </p:spPr>
          <p:txBody>
            <a:bodyPr anchor="ctr" rtlCol="false" tIns="50800" lIns="50800" bIns="50800" rIns="50800"/>
            <a:lstStyle/>
            <a:p>
              <a:pPr algn="l">
                <a:lnSpc>
                  <a:spcPts val="2659"/>
                </a:lnSpc>
              </a:pPr>
            </a:p>
          </p:txBody>
        </p:sp>
      </p:grpSp>
      <p:sp>
        <p:nvSpPr>
          <p:cNvPr name="TextBox 15" id="15"/>
          <p:cNvSpPr txBox="true"/>
          <p:nvPr/>
        </p:nvSpPr>
        <p:spPr>
          <a:xfrm rot="0">
            <a:off x="6945407" y="5751488"/>
            <a:ext cx="8975776" cy="742900"/>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समर्पित स्वयंसेवकों की हमारी टीम हर क्षेत्र में सक्रिय रहकर संस्था की शक्ति को कई गुना बढ़ाती है।</a:t>
            </a:r>
          </a:p>
        </p:txBody>
      </p:sp>
      <p:sp>
        <p:nvSpPr>
          <p:cNvPr name="TextBox 16" id="16"/>
          <p:cNvSpPr txBox="true"/>
          <p:nvPr/>
        </p:nvSpPr>
        <p:spPr>
          <a:xfrm rot="0">
            <a:off x="1028700" y="5608613"/>
            <a:ext cx="5010528" cy="514325"/>
          </a:xfrm>
          <a:prstGeom prst="rect">
            <a:avLst/>
          </a:prstGeom>
        </p:spPr>
        <p:txBody>
          <a:bodyPr anchor="t" rtlCol="false" tIns="0" lIns="0" bIns="0" rIns="0">
            <a:spAutoFit/>
          </a:bodyPr>
          <a:lstStyle/>
          <a:p>
            <a:pPr algn="l">
              <a:lnSpc>
                <a:spcPts val="4079"/>
              </a:lnSpc>
            </a:pPr>
            <a:r>
              <a:rPr lang="en-US" b="true" sz="3399" spc="-71">
                <a:solidFill>
                  <a:srgbClr val="A1F1FF"/>
                </a:solidFill>
                <a:latin typeface="DM Sans Bold"/>
                <a:ea typeface="DM Sans Bold"/>
                <a:cs typeface="DM Sans Bold"/>
                <a:sym typeface="DM Sans Bold"/>
              </a:rPr>
              <a:t>स्वयंसेवक नेटवर्क</a:t>
            </a:r>
          </a:p>
        </p:txBody>
      </p:sp>
      <p:grpSp>
        <p:nvGrpSpPr>
          <p:cNvPr name="Group 17" id="17"/>
          <p:cNvGrpSpPr/>
          <p:nvPr/>
        </p:nvGrpSpPr>
        <p:grpSpPr>
          <a:xfrm rot="0">
            <a:off x="-1045974" y="7141150"/>
            <a:ext cx="17558643" cy="1729874"/>
            <a:chOff x="0" y="0"/>
            <a:chExt cx="4624499" cy="455605"/>
          </a:xfrm>
        </p:grpSpPr>
        <p:sp>
          <p:nvSpPr>
            <p:cNvPr name="Freeform 18" id="18"/>
            <p:cNvSpPr/>
            <p:nvPr/>
          </p:nvSpPr>
          <p:spPr>
            <a:xfrm flipH="false" flipV="false" rot="0">
              <a:off x="0" y="0"/>
              <a:ext cx="4624498" cy="455605"/>
            </a:xfrm>
            <a:custGeom>
              <a:avLst/>
              <a:gdLst/>
              <a:ahLst/>
              <a:cxnLst/>
              <a:rect r="r" b="b" t="t" l="l"/>
              <a:pathLst>
                <a:path h="455605" w="4624498">
                  <a:moveTo>
                    <a:pt x="8377" y="0"/>
                  </a:moveTo>
                  <a:lnTo>
                    <a:pt x="4616121" y="0"/>
                  </a:lnTo>
                  <a:cubicBezTo>
                    <a:pt x="4618343" y="0"/>
                    <a:pt x="4620473" y="883"/>
                    <a:pt x="4622045" y="2454"/>
                  </a:cubicBezTo>
                  <a:cubicBezTo>
                    <a:pt x="4623616" y="4025"/>
                    <a:pt x="4624498" y="6156"/>
                    <a:pt x="4624498" y="8377"/>
                  </a:cubicBezTo>
                  <a:lnTo>
                    <a:pt x="4624498" y="447227"/>
                  </a:lnTo>
                  <a:cubicBezTo>
                    <a:pt x="4624498" y="451854"/>
                    <a:pt x="4620748" y="455605"/>
                    <a:pt x="4616121" y="455605"/>
                  </a:cubicBezTo>
                  <a:lnTo>
                    <a:pt x="8377" y="455605"/>
                  </a:lnTo>
                  <a:cubicBezTo>
                    <a:pt x="3751" y="455605"/>
                    <a:pt x="0" y="451854"/>
                    <a:pt x="0" y="447227"/>
                  </a:cubicBezTo>
                  <a:lnTo>
                    <a:pt x="0" y="8377"/>
                  </a:lnTo>
                  <a:cubicBezTo>
                    <a:pt x="0" y="3751"/>
                    <a:pt x="3751" y="0"/>
                    <a:pt x="8377"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19" id="19"/>
            <p:cNvSpPr txBox="true"/>
            <p:nvPr/>
          </p:nvSpPr>
          <p:spPr>
            <a:xfrm>
              <a:off x="0" y="-38100"/>
              <a:ext cx="4624499" cy="493705"/>
            </a:xfrm>
            <a:prstGeom prst="rect">
              <a:avLst/>
            </a:prstGeom>
          </p:spPr>
          <p:txBody>
            <a:bodyPr anchor="ctr" rtlCol="false" tIns="50800" lIns="50800" bIns="50800" rIns="50800"/>
            <a:lstStyle/>
            <a:p>
              <a:pPr algn="l">
                <a:lnSpc>
                  <a:spcPts val="2659"/>
                </a:lnSpc>
              </a:pPr>
            </a:p>
          </p:txBody>
        </p:sp>
      </p:grpSp>
      <p:sp>
        <p:nvSpPr>
          <p:cNvPr name="TextBox 20" id="20"/>
          <p:cNvSpPr txBox="true"/>
          <p:nvPr/>
        </p:nvSpPr>
        <p:spPr>
          <a:xfrm rot="0">
            <a:off x="6945407" y="7634575"/>
            <a:ext cx="8975776" cy="742900"/>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हम सरकारी संस्थाओं, निजी संगठनों और अन्य सामाजिक समूहों के साथ मिलकर काम करते हैं ताकि संसाधनों का बेहतर उपयोग हो सके।</a:t>
            </a:r>
          </a:p>
        </p:txBody>
      </p:sp>
      <p:sp>
        <p:nvSpPr>
          <p:cNvPr name="TextBox 21" id="21"/>
          <p:cNvSpPr txBox="true"/>
          <p:nvPr/>
        </p:nvSpPr>
        <p:spPr>
          <a:xfrm rot="0">
            <a:off x="1028700" y="7748893"/>
            <a:ext cx="5153609" cy="514325"/>
          </a:xfrm>
          <a:prstGeom prst="rect">
            <a:avLst/>
          </a:prstGeom>
        </p:spPr>
        <p:txBody>
          <a:bodyPr anchor="t" rtlCol="false" tIns="0" lIns="0" bIns="0" rIns="0">
            <a:spAutoFit/>
          </a:bodyPr>
          <a:lstStyle/>
          <a:p>
            <a:pPr algn="l">
              <a:lnSpc>
                <a:spcPts val="4079"/>
              </a:lnSpc>
            </a:pPr>
            <a:r>
              <a:rPr lang="en-US" b="true" sz="3399" spc="-71">
                <a:solidFill>
                  <a:srgbClr val="A1F1FF"/>
                </a:solidFill>
                <a:latin typeface="DM Sans Bold"/>
                <a:ea typeface="DM Sans Bold"/>
                <a:cs typeface="DM Sans Bold"/>
                <a:sym typeface="DM Sans Bold"/>
              </a:rPr>
              <a:t>सहयोग और साझेदारी</a:t>
            </a:r>
          </a:p>
        </p:txBody>
      </p:sp>
      <p:sp>
        <p:nvSpPr>
          <p:cNvPr name="Freeform 22" id="22"/>
          <p:cNvSpPr/>
          <p:nvPr/>
        </p:nvSpPr>
        <p:spPr>
          <a:xfrm flipH="false" flipV="false" rot="0">
            <a:off x="15240053" y="-574155"/>
            <a:ext cx="3206485" cy="3205711"/>
          </a:xfrm>
          <a:custGeom>
            <a:avLst/>
            <a:gdLst/>
            <a:ahLst/>
            <a:cxnLst/>
            <a:rect r="r" b="b" t="t" l="l"/>
            <a:pathLst>
              <a:path h="3205711" w="3206485">
                <a:moveTo>
                  <a:pt x="0" y="0"/>
                </a:moveTo>
                <a:lnTo>
                  <a:pt x="3206485" y="0"/>
                </a:lnTo>
                <a:lnTo>
                  <a:pt x="3206485" y="3205710"/>
                </a:lnTo>
                <a:lnTo>
                  <a:pt x="0" y="3205710"/>
                </a:lnTo>
                <a:lnTo>
                  <a:pt x="0" y="0"/>
                </a:lnTo>
                <a:close/>
              </a:path>
            </a:pathLst>
          </a:custGeom>
          <a:blipFill>
            <a:blip r:embed="rId5"/>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4395554">
            <a:off x="-1805301" y="5637846"/>
            <a:ext cx="7985706" cy="9232031"/>
          </a:xfrm>
          <a:custGeom>
            <a:avLst/>
            <a:gdLst/>
            <a:ahLst/>
            <a:cxnLst/>
            <a:rect r="r" b="b" t="t" l="l"/>
            <a:pathLst>
              <a:path h="9232031" w="7985706">
                <a:moveTo>
                  <a:pt x="0" y="0"/>
                </a:moveTo>
                <a:lnTo>
                  <a:pt x="7985707" y="0"/>
                </a:lnTo>
                <a:lnTo>
                  <a:pt x="7985707" y="9232031"/>
                </a:lnTo>
                <a:lnTo>
                  <a:pt x="0" y="9232031"/>
                </a:lnTo>
                <a:lnTo>
                  <a:pt x="0" y="0"/>
                </a:lnTo>
                <a:close/>
              </a:path>
            </a:pathLst>
          </a:custGeom>
          <a:blipFill>
            <a:blip r:embed="rId2">
              <a:alphaModFix amt="3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616731" y="6492051"/>
            <a:ext cx="10194061" cy="1163718"/>
            <a:chOff x="0" y="0"/>
            <a:chExt cx="2786110" cy="318053"/>
          </a:xfrm>
        </p:grpSpPr>
        <p:sp>
          <p:nvSpPr>
            <p:cNvPr name="Freeform 4" id="4"/>
            <p:cNvSpPr/>
            <p:nvPr/>
          </p:nvSpPr>
          <p:spPr>
            <a:xfrm flipH="false" flipV="false" rot="0">
              <a:off x="0" y="0"/>
              <a:ext cx="2786110" cy="318053"/>
            </a:xfrm>
            <a:custGeom>
              <a:avLst/>
              <a:gdLst/>
              <a:ahLst/>
              <a:cxnLst/>
              <a:rect r="r" b="b" t="t" l="l"/>
              <a:pathLst>
                <a:path h="318053" w="2786110">
                  <a:moveTo>
                    <a:pt x="14430" y="0"/>
                  </a:moveTo>
                  <a:lnTo>
                    <a:pt x="2771680" y="0"/>
                  </a:lnTo>
                  <a:cubicBezTo>
                    <a:pt x="2775507" y="0"/>
                    <a:pt x="2779177" y="1520"/>
                    <a:pt x="2781883" y="4226"/>
                  </a:cubicBezTo>
                  <a:cubicBezTo>
                    <a:pt x="2784589" y="6932"/>
                    <a:pt x="2786110" y="10603"/>
                    <a:pt x="2786110" y="14430"/>
                  </a:cubicBezTo>
                  <a:lnTo>
                    <a:pt x="2786110" y="303623"/>
                  </a:lnTo>
                  <a:cubicBezTo>
                    <a:pt x="2786110" y="307450"/>
                    <a:pt x="2784589" y="311120"/>
                    <a:pt x="2781883" y="313826"/>
                  </a:cubicBezTo>
                  <a:cubicBezTo>
                    <a:pt x="2779177" y="316532"/>
                    <a:pt x="2775507" y="318053"/>
                    <a:pt x="2771680" y="318053"/>
                  </a:cubicBezTo>
                  <a:lnTo>
                    <a:pt x="14430" y="318053"/>
                  </a:lnTo>
                  <a:cubicBezTo>
                    <a:pt x="10603" y="318053"/>
                    <a:pt x="6932" y="316532"/>
                    <a:pt x="4226" y="313826"/>
                  </a:cubicBezTo>
                  <a:cubicBezTo>
                    <a:pt x="1520" y="311120"/>
                    <a:pt x="0" y="307450"/>
                    <a:pt x="0" y="303623"/>
                  </a:cubicBezTo>
                  <a:lnTo>
                    <a:pt x="0" y="14430"/>
                  </a:lnTo>
                  <a:cubicBezTo>
                    <a:pt x="0" y="10603"/>
                    <a:pt x="1520" y="6932"/>
                    <a:pt x="4226" y="4226"/>
                  </a:cubicBezTo>
                  <a:cubicBezTo>
                    <a:pt x="6932" y="1520"/>
                    <a:pt x="10603" y="0"/>
                    <a:pt x="14430"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5" id="5"/>
            <p:cNvSpPr txBox="true"/>
            <p:nvPr/>
          </p:nvSpPr>
          <p:spPr>
            <a:xfrm>
              <a:off x="0" y="-38100"/>
              <a:ext cx="2786110" cy="356153"/>
            </a:xfrm>
            <a:prstGeom prst="rect">
              <a:avLst/>
            </a:prstGeom>
          </p:spPr>
          <p:txBody>
            <a:bodyPr anchor="ctr" rtlCol="false" tIns="48954" lIns="48954" bIns="48954" rIns="48954"/>
            <a:lstStyle/>
            <a:p>
              <a:pPr algn="ctr">
                <a:lnSpc>
                  <a:spcPts val="2660"/>
                </a:lnSpc>
              </a:pPr>
            </a:p>
          </p:txBody>
        </p:sp>
      </p:grpSp>
      <p:sp>
        <p:nvSpPr>
          <p:cNvPr name="TextBox 6" id="6"/>
          <p:cNvSpPr txBox="true"/>
          <p:nvPr/>
        </p:nvSpPr>
        <p:spPr>
          <a:xfrm rot="0">
            <a:off x="1028700" y="7864358"/>
            <a:ext cx="8548630" cy="2147705"/>
          </a:xfrm>
          <a:prstGeom prst="rect">
            <a:avLst/>
          </a:prstGeom>
        </p:spPr>
        <p:txBody>
          <a:bodyPr anchor="t" rtlCol="false" tIns="0" lIns="0" bIns="0" rIns="0">
            <a:spAutoFit/>
          </a:bodyPr>
          <a:lstStyle/>
          <a:p>
            <a:pPr algn="just">
              <a:lnSpc>
                <a:spcPts val="2890"/>
              </a:lnSpc>
            </a:pPr>
            <a:r>
              <a:rPr lang="en-US" sz="2409" spc="-50">
                <a:solidFill>
                  <a:srgbClr val="FFFFFF"/>
                </a:solidFill>
                <a:latin typeface="DM Sans"/>
                <a:ea typeface="DM Sans"/>
                <a:cs typeface="DM Sans"/>
                <a:sym typeface="DM Sans"/>
              </a:rPr>
              <a:t>काव्यधारा फाउंडेशन ट्रस्ट विविध स्रोतों के माध्यम से पारदर्शी व दीर्घकालिक वित्तीय सहायता सुनिश्चित करता है। हमारी रणनीति में व्यक्तिगत दान, कॉर्पोरेट सहयोग, सरकारी योजनाओं से भागीदारी, ऑनलाइन क्राउडफंडिंग और सामुदायिक कार्यक्रमों से निधि एकत्र करना शामिल है। हमारा उद्देश्य केवल फंड इकट्ठा करना नहीं, बल्कि दाताओं के साथ विश्वास और संबंध बनाना भी है।</a:t>
            </a:r>
          </a:p>
          <a:p>
            <a:pPr algn="just">
              <a:lnSpc>
                <a:spcPts val="2890"/>
              </a:lnSpc>
            </a:pPr>
          </a:p>
        </p:txBody>
      </p:sp>
      <p:grpSp>
        <p:nvGrpSpPr>
          <p:cNvPr name="Group 7" id="7"/>
          <p:cNvGrpSpPr/>
          <p:nvPr/>
        </p:nvGrpSpPr>
        <p:grpSpPr>
          <a:xfrm rot="0">
            <a:off x="10572273" y="-193323"/>
            <a:ext cx="8194903" cy="10673645"/>
            <a:chOff x="0" y="0"/>
            <a:chExt cx="2158328" cy="2811166"/>
          </a:xfrm>
        </p:grpSpPr>
        <p:sp>
          <p:nvSpPr>
            <p:cNvPr name="Freeform 8" id="8"/>
            <p:cNvSpPr/>
            <p:nvPr/>
          </p:nvSpPr>
          <p:spPr>
            <a:xfrm flipH="false" flipV="false" rot="0">
              <a:off x="0" y="0"/>
              <a:ext cx="2158329" cy="2811166"/>
            </a:xfrm>
            <a:custGeom>
              <a:avLst/>
              <a:gdLst/>
              <a:ahLst/>
              <a:cxnLst/>
              <a:rect r="r" b="b" t="t" l="l"/>
              <a:pathLst>
                <a:path h="2811166" w="2158329">
                  <a:moveTo>
                    <a:pt x="13226" y="0"/>
                  </a:moveTo>
                  <a:lnTo>
                    <a:pt x="2145102" y="0"/>
                  </a:lnTo>
                  <a:cubicBezTo>
                    <a:pt x="2148610" y="0"/>
                    <a:pt x="2151974" y="1393"/>
                    <a:pt x="2154455" y="3874"/>
                  </a:cubicBezTo>
                  <a:cubicBezTo>
                    <a:pt x="2156935" y="6354"/>
                    <a:pt x="2158329" y="9718"/>
                    <a:pt x="2158329" y="13226"/>
                  </a:cubicBezTo>
                  <a:lnTo>
                    <a:pt x="2158329" y="2797940"/>
                  </a:lnTo>
                  <a:cubicBezTo>
                    <a:pt x="2158329" y="2801447"/>
                    <a:pt x="2156935" y="2804812"/>
                    <a:pt x="2154455" y="2807292"/>
                  </a:cubicBezTo>
                  <a:cubicBezTo>
                    <a:pt x="2151974" y="2809772"/>
                    <a:pt x="2148610" y="2811166"/>
                    <a:pt x="2145102" y="2811166"/>
                  </a:cubicBezTo>
                  <a:lnTo>
                    <a:pt x="13226" y="2811166"/>
                  </a:lnTo>
                  <a:cubicBezTo>
                    <a:pt x="9718" y="2811166"/>
                    <a:pt x="6354" y="2809772"/>
                    <a:pt x="3874" y="2807292"/>
                  </a:cubicBezTo>
                  <a:cubicBezTo>
                    <a:pt x="1393" y="2804812"/>
                    <a:pt x="0" y="2801447"/>
                    <a:pt x="0" y="2797940"/>
                  </a:cubicBezTo>
                  <a:lnTo>
                    <a:pt x="0" y="13226"/>
                  </a:lnTo>
                  <a:cubicBezTo>
                    <a:pt x="0" y="9718"/>
                    <a:pt x="1393" y="6354"/>
                    <a:pt x="3874" y="3874"/>
                  </a:cubicBezTo>
                  <a:cubicBezTo>
                    <a:pt x="6354" y="1393"/>
                    <a:pt x="9718" y="0"/>
                    <a:pt x="13226" y="0"/>
                  </a:cubicBezTo>
                  <a:close/>
                </a:path>
              </a:pathLst>
            </a:custGeom>
            <a:gradFill rotWithShape="true">
              <a:gsLst>
                <a:gs pos="0">
                  <a:srgbClr val="003D76">
                    <a:alpha val="100000"/>
                  </a:srgbClr>
                </a:gs>
                <a:gs pos="100000">
                  <a:srgbClr val="001734">
                    <a:alpha val="100000"/>
                  </a:srgbClr>
                </a:gs>
              </a:gsLst>
              <a:lin ang="0"/>
            </a:gradFill>
          </p:spPr>
        </p:sp>
        <p:sp>
          <p:nvSpPr>
            <p:cNvPr name="TextBox 9" id="9"/>
            <p:cNvSpPr txBox="true"/>
            <p:nvPr/>
          </p:nvSpPr>
          <p:spPr>
            <a:xfrm>
              <a:off x="0" y="-38100"/>
              <a:ext cx="2158328" cy="2849266"/>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true" flipV="false" rot="5891203">
            <a:off x="1231372" y="-3153585"/>
            <a:ext cx="5402119" cy="8364571"/>
          </a:xfrm>
          <a:custGeom>
            <a:avLst/>
            <a:gdLst/>
            <a:ahLst/>
            <a:cxnLst/>
            <a:rect r="r" b="b" t="t" l="l"/>
            <a:pathLst>
              <a:path h="8364571" w="5402119">
                <a:moveTo>
                  <a:pt x="5402118" y="0"/>
                </a:moveTo>
                <a:lnTo>
                  <a:pt x="0" y="0"/>
                </a:lnTo>
                <a:lnTo>
                  <a:pt x="0" y="8364570"/>
                </a:lnTo>
                <a:lnTo>
                  <a:pt x="5402118" y="8364570"/>
                </a:lnTo>
                <a:lnTo>
                  <a:pt x="5402118" y="0"/>
                </a:lnTo>
                <a:close/>
              </a:path>
            </a:pathLst>
          </a:custGeom>
          <a:blipFill>
            <a:blip r:embed="rId4"/>
            <a:stretch>
              <a:fillRect l="0" t="0" r="0" b="0"/>
            </a:stretch>
          </a:blipFill>
        </p:spPr>
      </p:sp>
      <p:grpSp>
        <p:nvGrpSpPr>
          <p:cNvPr name="Group 11" id="11"/>
          <p:cNvGrpSpPr/>
          <p:nvPr/>
        </p:nvGrpSpPr>
        <p:grpSpPr>
          <a:xfrm rot="0">
            <a:off x="1337898" y="685284"/>
            <a:ext cx="7081832" cy="3100190"/>
            <a:chOff x="0" y="0"/>
            <a:chExt cx="928348" cy="406400"/>
          </a:xfrm>
        </p:grpSpPr>
        <p:sp>
          <p:nvSpPr>
            <p:cNvPr name="Freeform 12" id="12"/>
            <p:cNvSpPr/>
            <p:nvPr/>
          </p:nvSpPr>
          <p:spPr>
            <a:xfrm flipH="false" flipV="false" rot="0">
              <a:off x="0" y="0"/>
              <a:ext cx="928348" cy="406400"/>
            </a:xfrm>
            <a:custGeom>
              <a:avLst/>
              <a:gdLst/>
              <a:ahLst/>
              <a:cxnLst/>
              <a:rect r="r" b="b" t="t" l="l"/>
              <a:pathLst>
                <a:path h="406400" w="928348">
                  <a:moveTo>
                    <a:pt x="725148" y="0"/>
                  </a:moveTo>
                  <a:cubicBezTo>
                    <a:pt x="837373" y="0"/>
                    <a:pt x="928348" y="90976"/>
                    <a:pt x="928348" y="203200"/>
                  </a:cubicBezTo>
                  <a:cubicBezTo>
                    <a:pt x="928348" y="315424"/>
                    <a:pt x="837373" y="406400"/>
                    <a:pt x="725148"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3" id="13"/>
            <p:cNvSpPr txBox="true"/>
            <p:nvPr/>
          </p:nvSpPr>
          <p:spPr>
            <a:xfrm>
              <a:off x="0" y="-38100"/>
              <a:ext cx="928348" cy="444500"/>
            </a:xfrm>
            <a:prstGeom prst="rect">
              <a:avLst/>
            </a:prstGeom>
          </p:spPr>
          <p:txBody>
            <a:bodyPr anchor="ctr" rtlCol="false" tIns="50800" lIns="50800" bIns="50800" rIns="50800"/>
            <a:lstStyle/>
            <a:p>
              <a:pPr algn="ctr">
                <a:lnSpc>
                  <a:spcPts val="2659"/>
                </a:lnSpc>
              </a:pPr>
            </a:p>
          </p:txBody>
        </p:sp>
      </p:grpSp>
      <p:sp>
        <p:nvSpPr>
          <p:cNvPr name="TextBox 14" id="14"/>
          <p:cNvSpPr txBox="true"/>
          <p:nvPr/>
        </p:nvSpPr>
        <p:spPr>
          <a:xfrm rot="0">
            <a:off x="11122738" y="2741529"/>
            <a:ext cx="5426643" cy="466675"/>
          </a:xfrm>
          <a:prstGeom prst="rect">
            <a:avLst/>
          </a:prstGeom>
        </p:spPr>
        <p:txBody>
          <a:bodyPr anchor="t" rtlCol="false" tIns="0" lIns="0" bIns="0" rIns="0">
            <a:spAutoFit/>
          </a:bodyPr>
          <a:lstStyle/>
          <a:p>
            <a:pPr algn="r">
              <a:lnSpc>
                <a:spcPts val="3600"/>
              </a:lnSpc>
            </a:pPr>
            <a:r>
              <a:rPr lang="en-US" b="true" sz="3000" spc="-63">
                <a:solidFill>
                  <a:srgbClr val="A1F1FF"/>
                </a:solidFill>
                <a:latin typeface="DM Sans Bold"/>
                <a:ea typeface="DM Sans Bold"/>
                <a:cs typeface="DM Sans Bold"/>
                <a:sym typeface="DM Sans Bold"/>
              </a:rPr>
              <a:t>व्यक्तिगत दान योगदान</a:t>
            </a:r>
          </a:p>
        </p:txBody>
      </p:sp>
      <p:sp>
        <p:nvSpPr>
          <p:cNvPr name="TextBox 15" id="15"/>
          <p:cNvSpPr txBox="true"/>
          <p:nvPr/>
        </p:nvSpPr>
        <p:spPr>
          <a:xfrm rot="0">
            <a:off x="11436226" y="3900324"/>
            <a:ext cx="5113155" cy="1085701"/>
          </a:xfrm>
          <a:prstGeom prst="rect">
            <a:avLst/>
          </a:prstGeom>
        </p:spPr>
        <p:txBody>
          <a:bodyPr anchor="t" rtlCol="false" tIns="0" lIns="0" bIns="0" rIns="0">
            <a:spAutoFit/>
          </a:bodyPr>
          <a:lstStyle/>
          <a:p>
            <a:pPr algn="just">
              <a:lnSpc>
                <a:spcPts val="2890"/>
              </a:lnSpc>
            </a:pPr>
            <a:r>
              <a:rPr lang="en-US" sz="2409" spc="-50">
                <a:solidFill>
                  <a:srgbClr val="FFFFFF"/>
                </a:solidFill>
                <a:latin typeface="DM Sans"/>
                <a:ea typeface="DM Sans"/>
                <a:cs typeface="DM Sans"/>
                <a:sym typeface="DM Sans"/>
              </a:rPr>
              <a:t>कोई भी व्यक्ति हमारी सेवाओं को समर्थन देने के लिए एक बार में अपनी सुविधा अनुसार राशि दान कर सकता है।</a:t>
            </a:r>
          </a:p>
        </p:txBody>
      </p:sp>
      <p:sp>
        <p:nvSpPr>
          <p:cNvPr name="TextBox 16" id="16"/>
          <p:cNvSpPr txBox="true"/>
          <p:nvPr/>
        </p:nvSpPr>
        <p:spPr>
          <a:xfrm rot="0">
            <a:off x="11122738" y="3455941"/>
            <a:ext cx="5426643" cy="409525"/>
          </a:xfrm>
          <a:prstGeom prst="rect">
            <a:avLst/>
          </a:prstGeom>
        </p:spPr>
        <p:txBody>
          <a:bodyPr anchor="t" rtlCol="false" tIns="0" lIns="0" bIns="0" rIns="0">
            <a:spAutoFit/>
          </a:bodyPr>
          <a:lstStyle/>
          <a:p>
            <a:pPr algn="r">
              <a:lnSpc>
                <a:spcPts val="3240"/>
              </a:lnSpc>
            </a:pPr>
            <a:r>
              <a:rPr lang="en-US" b="true" sz="2700" spc="-56">
                <a:solidFill>
                  <a:srgbClr val="FFFFFF"/>
                </a:solidFill>
                <a:latin typeface="DM Sans Bold"/>
                <a:ea typeface="DM Sans Bold"/>
                <a:cs typeface="DM Sans Bold"/>
                <a:sym typeface="DM Sans Bold"/>
              </a:rPr>
              <a:t>एकमुश्त दान</a:t>
            </a:r>
          </a:p>
        </p:txBody>
      </p:sp>
      <p:grpSp>
        <p:nvGrpSpPr>
          <p:cNvPr name="Group 17" id="17"/>
          <p:cNvGrpSpPr/>
          <p:nvPr/>
        </p:nvGrpSpPr>
        <p:grpSpPr>
          <a:xfrm rot="0">
            <a:off x="11122738" y="5039207"/>
            <a:ext cx="5426643" cy="1465013"/>
            <a:chOff x="0" y="0"/>
            <a:chExt cx="7235525" cy="1953351"/>
          </a:xfrm>
        </p:grpSpPr>
        <p:sp>
          <p:nvSpPr>
            <p:cNvPr name="TextBox 18" id="18"/>
            <p:cNvSpPr txBox="true"/>
            <p:nvPr/>
          </p:nvSpPr>
          <p:spPr>
            <a:xfrm rot="0">
              <a:off x="417985" y="582821"/>
              <a:ext cx="6817540" cy="1370530"/>
            </a:xfrm>
            <a:prstGeom prst="rect">
              <a:avLst/>
            </a:prstGeom>
          </p:spPr>
          <p:txBody>
            <a:bodyPr anchor="t" rtlCol="false" tIns="0" lIns="0" bIns="0" rIns="0">
              <a:spAutoFit/>
            </a:bodyPr>
            <a:lstStyle/>
            <a:p>
              <a:pPr algn="just">
                <a:lnSpc>
                  <a:spcPts val="2650"/>
                </a:lnSpc>
              </a:pPr>
              <a:r>
                <a:rPr lang="en-US" sz="2209" spc="-46">
                  <a:solidFill>
                    <a:srgbClr val="FFFFFF"/>
                  </a:solidFill>
                  <a:latin typeface="DM Sans"/>
                  <a:ea typeface="DM Sans"/>
                  <a:cs typeface="DM Sans"/>
                  <a:sym typeface="DM Sans"/>
                </a:rPr>
                <a:t>जो लोग नियमित रूप से सामाजिक बदलाव में भागीदार बनना चाहते हैं, उनके लिए मासिक या वार्षिक योगदान का विकल्प उपलब्ध है।</a:t>
              </a:r>
            </a:p>
            <a:p>
              <a:pPr algn="just">
                <a:lnSpc>
                  <a:spcPts val="89"/>
                </a:lnSpc>
              </a:pPr>
            </a:p>
          </p:txBody>
        </p:sp>
        <p:sp>
          <p:nvSpPr>
            <p:cNvPr name="TextBox 19" id="19"/>
            <p:cNvSpPr txBox="true"/>
            <p:nvPr/>
          </p:nvSpPr>
          <p:spPr>
            <a:xfrm rot="0">
              <a:off x="0" y="0"/>
              <a:ext cx="7235525" cy="546034"/>
            </a:xfrm>
            <a:prstGeom prst="rect">
              <a:avLst/>
            </a:prstGeom>
          </p:spPr>
          <p:txBody>
            <a:bodyPr anchor="t" rtlCol="false" tIns="0" lIns="0" bIns="0" rIns="0">
              <a:spAutoFit/>
            </a:bodyPr>
            <a:lstStyle/>
            <a:p>
              <a:pPr algn="r">
                <a:lnSpc>
                  <a:spcPts val="3240"/>
                </a:lnSpc>
              </a:pPr>
              <a:r>
                <a:rPr lang="en-US" b="true" sz="2700" spc="-56">
                  <a:solidFill>
                    <a:srgbClr val="FFFFFF"/>
                  </a:solidFill>
                  <a:latin typeface="DM Sans Bold"/>
                  <a:ea typeface="DM Sans Bold"/>
                  <a:cs typeface="DM Sans Bold"/>
                  <a:sym typeface="DM Sans Bold"/>
                </a:rPr>
                <a:t>मासिक/वार्षिक योगदान</a:t>
              </a:r>
            </a:p>
          </p:txBody>
        </p:sp>
      </p:grpSp>
      <p:grpSp>
        <p:nvGrpSpPr>
          <p:cNvPr name="Group 20" id="20"/>
          <p:cNvGrpSpPr/>
          <p:nvPr/>
        </p:nvGrpSpPr>
        <p:grpSpPr>
          <a:xfrm rot="0">
            <a:off x="11122738" y="6707280"/>
            <a:ext cx="5426643" cy="1529960"/>
            <a:chOff x="0" y="0"/>
            <a:chExt cx="7235525" cy="2039947"/>
          </a:xfrm>
        </p:grpSpPr>
        <p:sp>
          <p:nvSpPr>
            <p:cNvPr name="TextBox 21" id="21"/>
            <p:cNvSpPr txBox="true"/>
            <p:nvPr/>
          </p:nvSpPr>
          <p:spPr>
            <a:xfrm rot="0">
              <a:off x="417985" y="592346"/>
              <a:ext cx="6817540" cy="1447602"/>
            </a:xfrm>
            <a:prstGeom prst="rect">
              <a:avLst/>
            </a:prstGeom>
          </p:spPr>
          <p:txBody>
            <a:bodyPr anchor="t" rtlCol="false" tIns="0" lIns="0" bIns="0" rIns="0">
              <a:spAutoFit/>
            </a:bodyPr>
            <a:lstStyle/>
            <a:p>
              <a:pPr algn="just">
                <a:lnSpc>
                  <a:spcPts val="2890"/>
                </a:lnSpc>
              </a:pPr>
              <a:r>
                <a:rPr lang="en-US" sz="2409" spc="-50">
                  <a:solidFill>
                    <a:srgbClr val="FFFFFF"/>
                  </a:solidFill>
                  <a:latin typeface="DM Sans"/>
                  <a:ea typeface="DM Sans"/>
                  <a:cs typeface="DM Sans"/>
                  <a:sym typeface="DM Sans"/>
                </a:rPr>
                <a:t>दाताओं को यह स्वतंत्रता है कि वे अपने दान को किसी विशेष अभियान या उद्देश्य जैसे शिक्षा, पर्यावरण या स्वास्थ्य सेवा के लिए समर्पित करें।</a:t>
              </a:r>
            </a:p>
          </p:txBody>
        </p:sp>
        <p:sp>
          <p:nvSpPr>
            <p:cNvPr name="TextBox 22" id="22"/>
            <p:cNvSpPr txBox="true"/>
            <p:nvPr/>
          </p:nvSpPr>
          <p:spPr>
            <a:xfrm rot="0">
              <a:off x="0" y="0"/>
              <a:ext cx="7235525" cy="546034"/>
            </a:xfrm>
            <a:prstGeom prst="rect">
              <a:avLst/>
            </a:prstGeom>
          </p:spPr>
          <p:txBody>
            <a:bodyPr anchor="t" rtlCol="false" tIns="0" lIns="0" bIns="0" rIns="0">
              <a:spAutoFit/>
            </a:bodyPr>
            <a:lstStyle/>
            <a:p>
              <a:pPr algn="r">
                <a:lnSpc>
                  <a:spcPts val="3240"/>
                </a:lnSpc>
              </a:pPr>
              <a:r>
                <a:rPr lang="en-US" b="true" sz="2700" spc="-56">
                  <a:solidFill>
                    <a:srgbClr val="FFFFFF"/>
                  </a:solidFill>
                  <a:latin typeface="DM Sans Bold"/>
                  <a:ea typeface="DM Sans Bold"/>
                  <a:cs typeface="DM Sans Bold"/>
                  <a:sym typeface="DM Sans Bold"/>
                </a:rPr>
                <a:t>कारण-आधारित दान</a:t>
              </a:r>
            </a:p>
          </p:txBody>
        </p:sp>
      </p:grpSp>
      <p:sp>
        <p:nvSpPr>
          <p:cNvPr name="Freeform 23" id="23"/>
          <p:cNvSpPr/>
          <p:nvPr/>
        </p:nvSpPr>
        <p:spPr>
          <a:xfrm flipH="false" flipV="false" rot="0">
            <a:off x="16779299" y="2751054"/>
            <a:ext cx="480001" cy="447601"/>
          </a:xfrm>
          <a:custGeom>
            <a:avLst/>
            <a:gdLst/>
            <a:ahLst/>
            <a:cxnLst/>
            <a:rect r="r" b="b" t="t" l="l"/>
            <a:pathLst>
              <a:path h="447601" w="480001">
                <a:moveTo>
                  <a:pt x="0" y="0"/>
                </a:moveTo>
                <a:lnTo>
                  <a:pt x="480001" y="0"/>
                </a:lnTo>
                <a:lnTo>
                  <a:pt x="480001" y="447601"/>
                </a:lnTo>
                <a:lnTo>
                  <a:pt x="0" y="44760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4" id="24"/>
          <p:cNvSpPr txBox="true"/>
          <p:nvPr/>
        </p:nvSpPr>
        <p:spPr>
          <a:xfrm rot="0">
            <a:off x="1028700" y="4681486"/>
            <a:ext cx="9310640" cy="1090227"/>
          </a:xfrm>
          <a:prstGeom prst="rect">
            <a:avLst/>
          </a:prstGeom>
        </p:spPr>
        <p:txBody>
          <a:bodyPr anchor="t" rtlCol="false" tIns="0" lIns="0" bIns="0" rIns="0">
            <a:spAutoFit/>
          </a:bodyPr>
          <a:lstStyle/>
          <a:p>
            <a:pPr algn="l">
              <a:lnSpc>
                <a:spcPts val="8051"/>
              </a:lnSpc>
            </a:pPr>
            <a:r>
              <a:rPr lang="en-US" b="true" sz="8300" spc="-415">
                <a:solidFill>
                  <a:srgbClr val="A1F1FF"/>
                </a:solidFill>
                <a:latin typeface="Antonio Bold"/>
                <a:ea typeface="Antonio Bold"/>
                <a:cs typeface="Antonio Bold"/>
                <a:sym typeface="Antonio Bold"/>
              </a:rPr>
              <a:t>धन  संग्रहण  की  रणनीति</a:t>
            </a:r>
          </a:p>
        </p:txBody>
      </p:sp>
      <p:sp>
        <p:nvSpPr>
          <p:cNvPr name="TextBox 25" id="25"/>
          <p:cNvSpPr txBox="true"/>
          <p:nvPr/>
        </p:nvSpPr>
        <p:spPr>
          <a:xfrm rot="0">
            <a:off x="1028700" y="6816716"/>
            <a:ext cx="8289287" cy="514325"/>
          </a:xfrm>
          <a:prstGeom prst="rect">
            <a:avLst/>
          </a:prstGeom>
        </p:spPr>
        <p:txBody>
          <a:bodyPr anchor="t" rtlCol="false" tIns="0" lIns="0" bIns="0" rIns="0">
            <a:spAutoFit/>
          </a:bodyPr>
          <a:lstStyle/>
          <a:p>
            <a:pPr algn="l">
              <a:lnSpc>
                <a:spcPts val="4080"/>
              </a:lnSpc>
            </a:pPr>
            <a:r>
              <a:rPr lang="en-US" b="true" sz="3400" spc="-71">
                <a:solidFill>
                  <a:srgbClr val="A1F1FF"/>
                </a:solidFill>
                <a:latin typeface="DM Sans Bold"/>
                <a:ea typeface="DM Sans Bold"/>
                <a:cs typeface="DM Sans Bold"/>
                <a:sym typeface="DM Sans Bold"/>
              </a:rPr>
              <a:t>धन संग्रहण रणनीति का सारांश</a:t>
            </a:r>
          </a:p>
        </p:txBody>
      </p:sp>
      <p:grpSp>
        <p:nvGrpSpPr>
          <p:cNvPr name="Group 26" id="26"/>
          <p:cNvGrpSpPr/>
          <p:nvPr/>
        </p:nvGrpSpPr>
        <p:grpSpPr>
          <a:xfrm rot="0">
            <a:off x="11122738" y="1151537"/>
            <a:ext cx="10551763" cy="1163718"/>
            <a:chOff x="0" y="0"/>
            <a:chExt cx="2883872" cy="318053"/>
          </a:xfrm>
        </p:grpSpPr>
        <p:sp>
          <p:nvSpPr>
            <p:cNvPr name="Freeform 27" id="27"/>
            <p:cNvSpPr/>
            <p:nvPr/>
          </p:nvSpPr>
          <p:spPr>
            <a:xfrm flipH="false" flipV="false" rot="0">
              <a:off x="0" y="0"/>
              <a:ext cx="2883872" cy="318053"/>
            </a:xfrm>
            <a:custGeom>
              <a:avLst/>
              <a:gdLst/>
              <a:ahLst/>
              <a:cxnLst/>
              <a:rect r="r" b="b" t="t" l="l"/>
              <a:pathLst>
                <a:path h="318053" w="2883872">
                  <a:moveTo>
                    <a:pt x="13940" y="0"/>
                  </a:moveTo>
                  <a:lnTo>
                    <a:pt x="2869932" y="0"/>
                  </a:lnTo>
                  <a:cubicBezTo>
                    <a:pt x="2877631" y="0"/>
                    <a:pt x="2883872" y="6241"/>
                    <a:pt x="2883872" y="13940"/>
                  </a:cubicBezTo>
                  <a:lnTo>
                    <a:pt x="2883872" y="304112"/>
                  </a:lnTo>
                  <a:cubicBezTo>
                    <a:pt x="2883872" y="311811"/>
                    <a:pt x="2877631" y="318053"/>
                    <a:pt x="2869932" y="318053"/>
                  </a:cubicBezTo>
                  <a:lnTo>
                    <a:pt x="13940" y="318053"/>
                  </a:lnTo>
                  <a:cubicBezTo>
                    <a:pt x="6241" y="318053"/>
                    <a:pt x="0" y="311811"/>
                    <a:pt x="0" y="304112"/>
                  </a:cubicBezTo>
                  <a:lnTo>
                    <a:pt x="0" y="13940"/>
                  </a:lnTo>
                  <a:cubicBezTo>
                    <a:pt x="0" y="6241"/>
                    <a:pt x="6241" y="0"/>
                    <a:pt x="13940"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28" id="28"/>
            <p:cNvSpPr txBox="true"/>
            <p:nvPr/>
          </p:nvSpPr>
          <p:spPr>
            <a:xfrm>
              <a:off x="0" y="-38100"/>
              <a:ext cx="2883872" cy="356153"/>
            </a:xfrm>
            <a:prstGeom prst="rect">
              <a:avLst/>
            </a:prstGeom>
          </p:spPr>
          <p:txBody>
            <a:bodyPr anchor="ctr" rtlCol="false" tIns="48954" lIns="48954" bIns="48954" rIns="48954"/>
            <a:lstStyle/>
            <a:p>
              <a:pPr algn="ctr">
                <a:lnSpc>
                  <a:spcPts val="2660"/>
                </a:lnSpc>
              </a:pPr>
            </a:p>
          </p:txBody>
        </p:sp>
      </p:grpSp>
      <p:sp>
        <p:nvSpPr>
          <p:cNvPr name="TextBox 29" id="29"/>
          <p:cNvSpPr txBox="true"/>
          <p:nvPr/>
        </p:nvSpPr>
        <p:spPr>
          <a:xfrm rot="0">
            <a:off x="11122738" y="1476202"/>
            <a:ext cx="6136562" cy="514325"/>
          </a:xfrm>
          <a:prstGeom prst="rect">
            <a:avLst/>
          </a:prstGeom>
        </p:spPr>
        <p:txBody>
          <a:bodyPr anchor="t" rtlCol="false" tIns="0" lIns="0" bIns="0" rIns="0">
            <a:spAutoFit/>
          </a:bodyPr>
          <a:lstStyle/>
          <a:p>
            <a:pPr algn="r">
              <a:lnSpc>
                <a:spcPts val="4079"/>
              </a:lnSpc>
            </a:pPr>
            <a:r>
              <a:rPr lang="en-US" b="true" sz="3399" spc="-71">
                <a:solidFill>
                  <a:srgbClr val="A1F1FF"/>
                </a:solidFill>
                <a:latin typeface="DM Sans Bold"/>
                <a:ea typeface="DM Sans Bold"/>
                <a:cs typeface="DM Sans Bold"/>
                <a:sym typeface="DM Sans Bold"/>
              </a:rPr>
              <a:t>प्रमुख धन संग्रहण विधियाँ</a:t>
            </a:r>
          </a:p>
        </p:txBody>
      </p:sp>
      <p:grpSp>
        <p:nvGrpSpPr>
          <p:cNvPr name="Group 30" id="30"/>
          <p:cNvGrpSpPr/>
          <p:nvPr/>
        </p:nvGrpSpPr>
        <p:grpSpPr>
          <a:xfrm rot="0">
            <a:off x="7014253" y="494123"/>
            <a:ext cx="1746263" cy="3482513"/>
            <a:chOff x="0" y="0"/>
            <a:chExt cx="2328350" cy="4643351"/>
          </a:xfrm>
        </p:grpSpPr>
        <p:sp>
          <p:nvSpPr>
            <p:cNvPr name="Freeform 31" id="31"/>
            <p:cNvSpPr/>
            <p:nvPr/>
          </p:nvSpPr>
          <p:spPr>
            <a:xfrm flipH="false" flipV="false" rot="5400000">
              <a:off x="-1157500" y="1157500"/>
              <a:ext cx="4643351" cy="2328350"/>
            </a:xfrm>
            <a:custGeom>
              <a:avLst/>
              <a:gdLst/>
              <a:ahLst/>
              <a:cxnLst/>
              <a:rect r="r" b="b" t="t" l="l"/>
              <a:pathLst>
                <a:path h="2328350" w="4643351">
                  <a:moveTo>
                    <a:pt x="0" y="0"/>
                  </a:moveTo>
                  <a:lnTo>
                    <a:pt x="4643351" y="0"/>
                  </a:lnTo>
                  <a:lnTo>
                    <a:pt x="4643351" y="2328351"/>
                  </a:lnTo>
                  <a:lnTo>
                    <a:pt x="0" y="2328351"/>
                  </a:lnTo>
                  <a:lnTo>
                    <a:pt x="0" y="0"/>
                  </a:lnTo>
                  <a:close/>
                </a:path>
              </a:pathLst>
            </a:custGeom>
            <a:blipFill>
              <a:blip r:embed="rId7"/>
              <a:stretch>
                <a:fillRect l="0" t="0" r="0" b="-99426"/>
              </a:stretch>
            </a:blipFill>
          </p:spPr>
        </p:sp>
        <p:grpSp>
          <p:nvGrpSpPr>
            <p:cNvPr name="Group 32" id="32"/>
            <p:cNvGrpSpPr/>
            <p:nvPr/>
          </p:nvGrpSpPr>
          <p:grpSpPr>
            <a:xfrm rot="5400000">
              <a:off x="-1118424" y="1199819"/>
              <a:ext cx="4487427" cy="2243714"/>
              <a:chOff x="0" y="0"/>
              <a:chExt cx="660400" cy="330200"/>
            </a:xfrm>
          </p:grpSpPr>
          <p:sp>
            <p:nvSpPr>
              <p:cNvPr name="Freeform 33" id="33"/>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34" id="34"/>
              <p:cNvSpPr txBox="true"/>
              <p:nvPr/>
            </p:nvSpPr>
            <p:spPr>
              <a:xfrm>
                <a:off x="0" y="88900"/>
                <a:ext cx="660400" cy="241300"/>
              </a:xfrm>
              <a:prstGeom prst="rect">
                <a:avLst/>
              </a:prstGeom>
            </p:spPr>
            <p:txBody>
              <a:bodyPr anchor="ctr" rtlCol="false" tIns="30060" lIns="30060" bIns="30060" rIns="30060"/>
              <a:lstStyle/>
              <a:p>
                <a:pPr algn="ctr">
                  <a:lnSpc>
                    <a:spcPts val="2659"/>
                  </a:lnSpc>
                </a:pPr>
              </a:p>
            </p:txBody>
          </p:sp>
        </p:grpSp>
      </p:grpSp>
      <p:grpSp>
        <p:nvGrpSpPr>
          <p:cNvPr name="Group 35" id="35"/>
          <p:cNvGrpSpPr/>
          <p:nvPr/>
        </p:nvGrpSpPr>
        <p:grpSpPr>
          <a:xfrm rot="-10800000">
            <a:off x="1028700" y="494123"/>
            <a:ext cx="1746263" cy="3482513"/>
            <a:chOff x="0" y="0"/>
            <a:chExt cx="2328350" cy="4643351"/>
          </a:xfrm>
        </p:grpSpPr>
        <p:sp>
          <p:nvSpPr>
            <p:cNvPr name="Freeform 36" id="36"/>
            <p:cNvSpPr/>
            <p:nvPr/>
          </p:nvSpPr>
          <p:spPr>
            <a:xfrm flipH="false" flipV="false" rot="5400000">
              <a:off x="-1157500" y="1157500"/>
              <a:ext cx="4643351" cy="2328350"/>
            </a:xfrm>
            <a:custGeom>
              <a:avLst/>
              <a:gdLst/>
              <a:ahLst/>
              <a:cxnLst/>
              <a:rect r="r" b="b" t="t" l="l"/>
              <a:pathLst>
                <a:path h="2328350" w="4643351">
                  <a:moveTo>
                    <a:pt x="0" y="0"/>
                  </a:moveTo>
                  <a:lnTo>
                    <a:pt x="4643351" y="0"/>
                  </a:lnTo>
                  <a:lnTo>
                    <a:pt x="4643351" y="2328351"/>
                  </a:lnTo>
                  <a:lnTo>
                    <a:pt x="0" y="2328351"/>
                  </a:lnTo>
                  <a:lnTo>
                    <a:pt x="0" y="0"/>
                  </a:lnTo>
                  <a:close/>
                </a:path>
              </a:pathLst>
            </a:custGeom>
            <a:blipFill>
              <a:blip r:embed="rId7"/>
              <a:stretch>
                <a:fillRect l="0" t="0" r="0" b="-99426"/>
              </a:stretch>
            </a:blipFill>
          </p:spPr>
        </p:sp>
        <p:grpSp>
          <p:nvGrpSpPr>
            <p:cNvPr name="Group 37" id="37"/>
            <p:cNvGrpSpPr/>
            <p:nvPr/>
          </p:nvGrpSpPr>
          <p:grpSpPr>
            <a:xfrm rot="5400000">
              <a:off x="-1118424" y="1199819"/>
              <a:ext cx="4487427" cy="2243714"/>
              <a:chOff x="0" y="0"/>
              <a:chExt cx="660400" cy="330200"/>
            </a:xfrm>
          </p:grpSpPr>
          <p:sp>
            <p:nvSpPr>
              <p:cNvPr name="Freeform 38" id="38"/>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39" id="39"/>
              <p:cNvSpPr txBox="true"/>
              <p:nvPr/>
            </p:nvSpPr>
            <p:spPr>
              <a:xfrm>
                <a:off x="0" y="88900"/>
                <a:ext cx="660400" cy="241300"/>
              </a:xfrm>
              <a:prstGeom prst="rect">
                <a:avLst/>
              </a:prstGeom>
            </p:spPr>
            <p:txBody>
              <a:bodyPr anchor="ctr" rtlCol="false" tIns="30060" lIns="30060" bIns="30060" rIns="30060"/>
              <a:lstStyle/>
              <a:p>
                <a:pPr algn="ctr">
                  <a:lnSpc>
                    <a:spcPts val="2659"/>
                  </a:lnSpc>
                </a:pPr>
              </a:p>
            </p:txBody>
          </p:sp>
        </p:grpSp>
      </p:grpSp>
      <p:grpSp>
        <p:nvGrpSpPr>
          <p:cNvPr name="Group 40" id="40"/>
          <p:cNvGrpSpPr/>
          <p:nvPr/>
        </p:nvGrpSpPr>
        <p:grpSpPr>
          <a:xfrm rot="0">
            <a:off x="1337898" y="751205"/>
            <a:ext cx="7081832" cy="2968349"/>
            <a:chOff x="0" y="0"/>
            <a:chExt cx="969582" cy="406400"/>
          </a:xfrm>
        </p:grpSpPr>
        <p:sp>
          <p:nvSpPr>
            <p:cNvPr name="Freeform 41" id="41"/>
            <p:cNvSpPr/>
            <p:nvPr/>
          </p:nvSpPr>
          <p:spPr>
            <a:xfrm flipH="false" flipV="false" rot="0">
              <a:off x="0" y="0"/>
              <a:ext cx="969582" cy="406400"/>
            </a:xfrm>
            <a:custGeom>
              <a:avLst/>
              <a:gdLst/>
              <a:ahLst/>
              <a:cxnLst/>
              <a:rect r="r" b="b" t="t" l="l"/>
              <a:pathLst>
                <a:path h="406400" w="969582">
                  <a:moveTo>
                    <a:pt x="766382" y="0"/>
                  </a:moveTo>
                  <a:cubicBezTo>
                    <a:pt x="878606" y="0"/>
                    <a:pt x="969582" y="90976"/>
                    <a:pt x="969582" y="203200"/>
                  </a:cubicBezTo>
                  <a:cubicBezTo>
                    <a:pt x="969582" y="315424"/>
                    <a:pt x="878606" y="406400"/>
                    <a:pt x="766382"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3D76">
                    <a:alpha val="100000"/>
                  </a:srgbClr>
                </a:gs>
                <a:gs pos="100000">
                  <a:srgbClr val="001734">
                    <a:alpha val="100000"/>
                  </a:srgbClr>
                </a:gs>
              </a:gsLst>
              <a:lin ang="5400000"/>
            </a:gradFill>
          </p:spPr>
        </p:sp>
        <p:sp>
          <p:nvSpPr>
            <p:cNvPr name="TextBox 42" id="42"/>
            <p:cNvSpPr txBox="true"/>
            <p:nvPr/>
          </p:nvSpPr>
          <p:spPr>
            <a:xfrm>
              <a:off x="0" y="-38100"/>
              <a:ext cx="969582" cy="444500"/>
            </a:xfrm>
            <a:prstGeom prst="rect">
              <a:avLst/>
            </a:prstGeom>
          </p:spPr>
          <p:txBody>
            <a:bodyPr anchor="ctr" rtlCol="false" tIns="50800" lIns="50800" bIns="50800" rIns="50800"/>
            <a:lstStyle/>
            <a:p>
              <a:pPr algn="ctr">
                <a:lnSpc>
                  <a:spcPts val="2659"/>
                </a:lnSpc>
              </a:pPr>
            </a:p>
          </p:txBody>
        </p:sp>
      </p:grpSp>
      <p:grpSp>
        <p:nvGrpSpPr>
          <p:cNvPr name="Group 43" id="43"/>
          <p:cNvGrpSpPr/>
          <p:nvPr/>
        </p:nvGrpSpPr>
        <p:grpSpPr>
          <a:xfrm rot="0">
            <a:off x="1497822" y="880713"/>
            <a:ext cx="6773333" cy="2709333"/>
            <a:chOff x="0" y="0"/>
            <a:chExt cx="6350000" cy="2540000"/>
          </a:xfrm>
        </p:grpSpPr>
        <p:sp>
          <p:nvSpPr>
            <p:cNvPr name="Freeform 44" id="44"/>
            <p:cNvSpPr/>
            <p:nvPr/>
          </p:nvSpPr>
          <p:spPr>
            <a:xfrm flipH="false" flipV="false" rot="0">
              <a:off x="0" y="0"/>
              <a:ext cx="6350000" cy="2540000"/>
            </a:xfrm>
            <a:custGeom>
              <a:avLst/>
              <a:gdLst/>
              <a:ahLst/>
              <a:cxnLst/>
              <a:rect r="r" b="b" t="t" l="l"/>
              <a:pathLst>
                <a:path h="2540000" w="6350000">
                  <a:moveTo>
                    <a:pt x="0" y="1270000"/>
                  </a:moveTo>
                  <a:cubicBezTo>
                    <a:pt x="0" y="568960"/>
                    <a:pt x="568960" y="0"/>
                    <a:pt x="1270000" y="0"/>
                  </a:cubicBezTo>
                  <a:lnTo>
                    <a:pt x="5080000" y="0"/>
                  </a:lnTo>
                  <a:cubicBezTo>
                    <a:pt x="5781040" y="0"/>
                    <a:pt x="6350000" y="568960"/>
                    <a:pt x="6350000" y="1270000"/>
                  </a:cubicBezTo>
                  <a:cubicBezTo>
                    <a:pt x="6350000" y="1971040"/>
                    <a:pt x="5781040" y="2540000"/>
                    <a:pt x="5080000" y="2540000"/>
                  </a:cubicBezTo>
                  <a:lnTo>
                    <a:pt x="1270000" y="2540000"/>
                  </a:lnTo>
                  <a:cubicBezTo>
                    <a:pt x="568960" y="2540000"/>
                    <a:pt x="0" y="1971040"/>
                    <a:pt x="0" y="1270000"/>
                  </a:cubicBezTo>
                  <a:close/>
                </a:path>
              </a:pathLst>
            </a:custGeom>
            <a:blipFill>
              <a:blip r:embed="rId8"/>
              <a:stretch>
                <a:fillRect l="0" t="-33437" r="0" b="-33437"/>
              </a:stretch>
            </a:blipFill>
            <a:ln w="114300" cap="sq">
              <a:gradFill>
                <a:gsLst>
                  <a:gs pos="0">
                    <a:srgbClr val="EFF1F1">
                      <a:alpha val="100000"/>
                    </a:srgbClr>
                  </a:gs>
                  <a:gs pos="100000">
                    <a:srgbClr val="FFFFFF">
                      <a:alpha val="100000"/>
                    </a:srgbClr>
                  </a:gs>
                </a:gsLst>
                <a:lin ang="5400000"/>
              </a:gradFill>
              <a:prstDash val="solid"/>
              <a:miter/>
            </a:ln>
          </p:spPr>
        </p:sp>
      </p:grpSp>
      <p:sp>
        <p:nvSpPr>
          <p:cNvPr name="Freeform 45" id="45"/>
          <p:cNvSpPr/>
          <p:nvPr/>
        </p:nvSpPr>
        <p:spPr>
          <a:xfrm flipH="false" flipV="false" rot="0">
            <a:off x="12885736" y="8711164"/>
            <a:ext cx="1576217" cy="1575836"/>
          </a:xfrm>
          <a:custGeom>
            <a:avLst/>
            <a:gdLst/>
            <a:ahLst/>
            <a:cxnLst/>
            <a:rect r="r" b="b" t="t" l="l"/>
            <a:pathLst>
              <a:path h="1575836" w="1576217">
                <a:moveTo>
                  <a:pt x="0" y="0"/>
                </a:moveTo>
                <a:lnTo>
                  <a:pt x="1576217" y="0"/>
                </a:lnTo>
                <a:lnTo>
                  <a:pt x="1576217" y="1575836"/>
                </a:lnTo>
                <a:lnTo>
                  <a:pt x="0" y="1575836"/>
                </a:lnTo>
                <a:lnTo>
                  <a:pt x="0" y="0"/>
                </a:lnTo>
                <a:close/>
              </a:path>
            </a:pathLst>
          </a:custGeom>
          <a:blipFill>
            <a:blip r:embed="rId9"/>
            <a:stretch>
              <a:fillRect l="0" t="0" r="0" b="0"/>
            </a:stretch>
          </a:blipFill>
        </p:spPr>
      </p:sp>
      <p:sp>
        <p:nvSpPr>
          <p:cNvPr name="Freeform 46" id="46"/>
          <p:cNvSpPr/>
          <p:nvPr/>
        </p:nvSpPr>
        <p:spPr>
          <a:xfrm flipH="false" flipV="false" rot="0">
            <a:off x="13673844" y="8711164"/>
            <a:ext cx="1576217" cy="1575836"/>
          </a:xfrm>
          <a:custGeom>
            <a:avLst/>
            <a:gdLst/>
            <a:ahLst/>
            <a:cxnLst/>
            <a:rect r="r" b="b" t="t" l="l"/>
            <a:pathLst>
              <a:path h="1575836" w="1576217">
                <a:moveTo>
                  <a:pt x="0" y="0"/>
                </a:moveTo>
                <a:lnTo>
                  <a:pt x="1576217" y="0"/>
                </a:lnTo>
                <a:lnTo>
                  <a:pt x="1576217" y="1575836"/>
                </a:lnTo>
                <a:lnTo>
                  <a:pt x="0" y="1575836"/>
                </a:lnTo>
                <a:lnTo>
                  <a:pt x="0" y="0"/>
                </a:lnTo>
                <a:close/>
              </a:path>
            </a:pathLst>
          </a:custGeom>
          <a:blipFill>
            <a:blip r:embed="rId9"/>
            <a:stretch>
              <a:fillRect l="0" t="0" r="0" b="0"/>
            </a:stretch>
          </a:blipFill>
        </p:spPr>
      </p:sp>
      <p:sp>
        <p:nvSpPr>
          <p:cNvPr name="Freeform 47" id="47"/>
          <p:cNvSpPr/>
          <p:nvPr/>
        </p:nvSpPr>
        <p:spPr>
          <a:xfrm flipH="false" flipV="false" rot="0">
            <a:off x="14461953" y="8711164"/>
            <a:ext cx="1576217" cy="1575836"/>
          </a:xfrm>
          <a:custGeom>
            <a:avLst/>
            <a:gdLst/>
            <a:ahLst/>
            <a:cxnLst/>
            <a:rect r="r" b="b" t="t" l="l"/>
            <a:pathLst>
              <a:path h="1575836" w="1576217">
                <a:moveTo>
                  <a:pt x="0" y="0"/>
                </a:moveTo>
                <a:lnTo>
                  <a:pt x="1576217" y="0"/>
                </a:lnTo>
                <a:lnTo>
                  <a:pt x="1576217" y="1575836"/>
                </a:lnTo>
                <a:lnTo>
                  <a:pt x="0" y="1575836"/>
                </a:lnTo>
                <a:lnTo>
                  <a:pt x="0" y="0"/>
                </a:lnTo>
                <a:close/>
              </a:path>
            </a:pathLst>
          </a:custGeom>
          <a:blipFill>
            <a:blip r:embed="rId9"/>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16616835" y="1917940"/>
            <a:ext cx="642465" cy="599099"/>
          </a:xfrm>
          <a:custGeom>
            <a:avLst/>
            <a:gdLst/>
            <a:ahLst/>
            <a:cxnLst/>
            <a:rect r="r" b="b" t="t" l="l"/>
            <a:pathLst>
              <a:path h="599099" w="642465">
                <a:moveTo>
                  <a:pt x="0" y="0"/>
                </a:moveTo>
                <a:lnTo>
                  <a:pt x="642465" y="0"/>
                </a:lnTo>
                <a:lnTo>
                  <a:pt x="642465" y="599098"/>
                </a:lnTo>
                <a:lnTo>
                  <a:pt x="0" y="5990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true" rot="4023305">
            <a:off x="-994509" y="-1914835"/>
            <a:ext cx="7985706" cy="9232031"/>
          </a:xfrm>
          <a:custGeom>
            <a:avLst/>
            <a:gdLst/>
            <a:ahLst/>
            <a:cxnLst/>
            <a:rect r="r" b="b" t="t" l="l"/>
            <a:pathLst>
              <a:path h="9232031" w="7985706">
                <a:moveTo>
                  <a:pt x="0" y="9232030"/>
                </a:moveTo>
                <a:lnTo>
                  <a:pt x="7985707" y="9232030"/>
                </a:lnTo>
                <a:lnTo>
                  <a:pt x="7985707" y="0"/>
                </a:lnTo>
                <a:lnTo>
                  <a:pt x="0" y="0"/>
                </a:lnTo>
                <a:lnTo>
                  <a:pt x="0" y="9232030"/>
                </a:lnTo>
                <a:close/>
              </a:path>
            </a:pathLst>
          </a:custGeom>
          <a:blipFill>
            <a:blip r:embed="rId4">
              <a:alphaModFix amt="4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9785826">
            <a:off x="-2041075" y="-2196860"/>
            <a:ext cx="8860942" cy="8229600"/>
          </a:xfrm>
          <a:custGeom>
            <a:avLst/>
            <a:gdLst/>
            <a:ahLst/>
            <a:cxnLst/>
            <a:rect r="r" b="b" t="t" l="l"/>
            <a:pathLst>
              <a:path h="8229600" w="8860942">
                <a:moveTo>
                  <a:pt x="0" y="0"/>
                </a:moveTo>
                <a:lnTo>
                  <a:pt x="8860942" y="0"/>
                </a:lnTo>
                <a:lnTo>
                  <a:pt x="8860942" y="8229600"/>
                </a:lnTo>
                <a:lnTo>
                  <a:pt x="0" y="8229600"/>
                </a:lnTo>
                <a:lnTo>
                  <a:pt x="0" y="0"/>
                </a:lnTo>
                <a:close/>
              </a:path>
            </a:pathLst>
          </a:custGeom>
          <a:blipFill>
            <a:blip r:embed="rId6"/>
            <a:stretch>
              <a:fillRect l="0" t="0" r="0" b="0"/>
            </a:stretch>
          </a:blipFill>
        </p:spPr>
      </p:sp>
      <p:sp>
        <p:nvSpPr>
          <p:cNvPr name="Freeform 5" id="5"/>
          <p:cNvSpPr/>
          <p:nvPr/>
        </p:nvSpPr>
        <p:spPr>
          <a:xfrm flipH="false" flipV="false" rot="-9785826">
            <a:off x="12507596" y="6172200"/>
            <a:ext cx="8860942" cy="8229600"/>
          </a:xfrm>
          <a:custGeom>
            <a:avLst/>
            <a:gdLst/>
            <a:ahLst/>
            <a:cxnLst/>
            <a:rect r="r" b="b" t="t" l="l"/>
            <a:pathLst>
              <a:path h="8229600" w="8860942">
                <a:moveTo>
                  <a:pt x="0" y="0"/>
                </a:moveTo>
                <a:lnTo>
                  <a:pt x="8860943" y="0"/>
                </a:lnTo>
                <a:lnTo>
                  <a:pt x="8860943" y="8229600"/>
                </a:lnTo>
                <a:lnTo>
                  <a:pt x="0" y="8229600"/>
                </a:lnTo>
                <a:lnTo>
                  <a:pt x="0" y="0"/>
                </a:lnTo>
                <a:close/>
              </a:path>
            </a:pathLst>
          </a:custGeom>
          <a:blipFill>
            <a:blip r:embed="rId6"/>
            <a:stretch>
              <a:fillRect l="0" t="0" r="0" b="0"/>
            </a:stretch>
          </a:blipFill>
        </p:spPr>
      </p:sp>
      <p:sp>
        <p:nvSpPr>
          <p:cNvPr name="Freeform 6" id="6"/>
          <p:cNvSpPr/>
          <p:nvPr/>
        </p:nvSpPr>
        <p:spPr>
          <a:xfrm flipH="true" flipV="false" rot="4023305">
            <a:off x="13671289" y="5500396"/>
            <a:ext cx="7985706" cy="9232031"/>
          </a:xfrm>
          <a:custGeom>
            <a:avLst/>
            <a:gdLst/>
            <a:ahLst/>
            <a:cxnLst/>
            <a:rect r="r" b="b" t="t" l="l"/>
            <a:pathLst>
              <a:path h="9232031" w="7985706">
                <a:moveTo>
                  <a:pt x="7985706" y="0"/>
                </a:moveTo>
                <a:lnTo>
                  <a:pt x="0" y="0"/>
                </a:lnTo>
                <a:lnTo>
                  <a:pt x="0" y="9232030"/>
                </a:lnTo>
                <a:lnTo>
                  <a:pt x="7985706" y="9232030"/>
                </a:lnTo>
                <a:lnTo>
                  <a:pt x="7985706" y="0"/>
                </a:lnTo>
                <a:close/>
              </a:path>
            </a:pathLst>
          </a:custGeom>
          <a:blipFill>
            <a:blip r:embed="rId4">
              <a:alphaModFix amt="4000"/>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5400000">
            <a:off x="-2635640" y="6303943"/>
            <a:ext cx="10452272" cy="4575657"/>
            <a:chOff x="0" y="0"/>
            <a:chExt cx="928348" cy="406400"/>
          </a:xfrm>
        </p:grpSpPr>
        <p:sp>
          <p:nvSpPr>
            <p:cNvPr name="Freeform 8" id="8"/>
            <p:cNvSpPr/>
            <p:nvPr/>
          </p:nvSpPr>
          <p:spPr>
            <a:xfrm flipH="false" flipV="false" rot="0">
              <a:off x="0" y="0"/>
              <a:ext cx="928348" cy="406400"/>
            </a:xfrm>
            <a:custGeom>
              <a:avLst/>
              <a:gdLst/>
              <a:ahLst/>
              <a:cxnLst/>
              <a:rect r="r" b="b" t="t" l="l"/>
              <a:pathLst>
                <a:path h="406400" w="928348">
                  <a:moveTo>
                    <a:pt x="725148" y="0"/>
                  </a:moveTo>
                  <a:cubicBezTo>
                    <a:pt x="837373" y="0"/>
                    <a:pt x="928348" y="90976"/>
                    <a:pt x="928348" y="203200"/>
                  </a:cubicBezTo>
                  <a:cubicBezTo>
                    <a:pt x="928348" y="315424"/>
                    <a:pt x="837373" y="406400"/>
                    <a:pt x="725148"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EFF1F1">
                    <a:alpha val="100000"/>
                  </a:srgbClr>
                </a:gs>
                <a:gs pos="100000">
                  <a:srgbClr val="FFFFFF">
                    <a:alpha val="100000"/>
                  </a:srgbClr>
                </a:gs>
              </a:gsLst>
              <a:lin ang="5400000"/>
            </a:gradFill>
          </p:spPr>
        </p:sp>
        <p:sp>
          <p:nvSpPr>
            <p:cNvPr name="TextBox 9" id="9"/>
            <p:cNvSpPr txBox="true"/>
            <p:nvPr/>
          </p:nvSpPr>
          <p:spPr>
            <a:xfrm>
              <a:off x="0" y="-38100"/>
              <a:ext cx="928348" cy="444500"/>
            </a:xfrm>
            <a:prstGeom prst="rect">
              <a:avLst/>
            </a:prstGeom>
          </p:spPr>
          <p:txBody>
            <a:bodyPr anchor="ctr" rtlCol="false" tIns="50800" lIns="50800" bIns="50800" rIns="50800"/>
            <a:lstStyle/>
            <a:p>
              <a:pPr algn="ctr">
                <a:lnSpc>
                  <a:spcPts val="2660"/>
                </a:lnSpc>
              </a:pPr>
            </a:p>
          </p:txBody>
        </p:sp>
      </p:grpSp>
      <p:sp>
        <p:nvSpPr>
          <p:cNvPr name="Freeform 10" id="10"/>
          <p:cNvSpPr/>
          <p:nvPr/>
        </p:nvSpPr>
        <p:spPr>
          <a:xfrm flipH="false" flipV="false" rot="0">
            <a:off x="57007" y="2968743"/>
            <a:ext cx="5066977" cy="2540773"/>
          </a:xfrm>
          <a:custGeom>
            <a:avLst/>
            <a:gdLst/>
            <a:ahLst/>
            <a:cxnLst/>
            <a:rect r="r" b="b" t="t" l="l"/>
            <a:pathLst>
              <a:path h="2540773" w="5066977">
                <a:moveTo>
                  <a:pt x="0" y="0"/>
                </a:moveTo>
                <a:lnTo>
                  <a:pt x="5066977" y="0"/>
                </a:lnTo>
                <a:lnTo>
                  <a:pt x="5066977" y="2540773"/>
                </a:lnTo>
                <a:lnTo>
                  <a:pt x="0" y="2540773"/>
                </a:lnTo>
                <a:lnTo>
                  <a:pt x="0" y="0"/>
                </a:lnTo>
                <a:close/>
              </a:path>
            </a:pathLst>
          </a:custGeom>
          <a:blipFill>
            <a:blip r:embed="rId7"/>
            <a:stretch>
              <a:fillRect l="0" t="0" r="0" b="-99426"/>
            </a:stretch>
          </a:blipFill>
        </p:spPr>
      </p:sp>
      <p:grpSp>
        <p:nvGrpSpPr>
          <p:cNvPr name="Group 11" id="11"/>
          <p:cNvGrpSpPr/>
          <p:nvPr/>
        </p:nvGrpSpPr>
        <p:grpSpPr>
          <a:xfrm rot="0">
            <a:off x="142082" y="3057356"/>
            <a:ext cx="4896828" cy="2448414"/>
            <a:chOff x="0" y="0"/>
            <a:chExt cx="660400" cy="330200"/>
          </a:xfrm>
        </p:grpSpPr>
        <p:sp>
          <p:nvSpPr>
            <p:cNvPr name="Freeform 12" id="12"/>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13" id="13"/>
            <p:cNvSpPr txBox="true"/>
            <p:nvPr/>
          </p:nvSpPr>
          <p:spPr>
            <a:xfrm>
              <a:off x="0" y="88900"/>
              <a:ext cx="660400" cy="241300"/>
            </a:xfrm>
            <a:prstGeom prst="rect">
              <a:avLst/>
            </a:prstGeom>
          </p:spPr>
          <p:txBody>
            <a:bodyPr anchor="ctr" rtlCol="false" tIns="46549" lIns="46549" bIns="46549" rIns="46549"/>
            <a:lstStyle/>
            <a:p>
              <a:pPr algn="ctr">
                <a:lnSpc>
                  <a:spcPts val="2659"/>
                </a:lnSpc>
              </a:pPr>
            </a:p>
          </p:txBody>
        </p:sp>
      </p:grpSp>
      <p:grpSp>
        <p:nvGrpSpPr>
          <p:cNvPr name="Group 14" id="14"/>
          <p:cNvGrpSpPr/>
          <p:nvPr/>
        </p:nvGrpSpPr>
        <p:grpSpPr>
          <a:xfrm rot="-5400000">
            <a:off x="-2635640" y="6401237"/>
            <a:ext cx="10452272" cy="4381069"/>
            <a:chOff x="0" y="0"/>
            <a:chExt cx="969582" cy="406400"/>
          </a:xfrm>
        </p:grpSpPr>
        <p:sp>
          <p:nvSpPr>
            <p:cNvPr name="Freeform 15" id="15"/>
            <p:cNvSpPr/>
            <p:nvPr/>
          </p:nvSpPr>
          <p:spPr>
            <a:xfrm flipH="false" flipV="false" rot="0">
              <a:off x="0" y="0"/>
              <a:ext cx="969582" cy="406400"/>
            </a:xfrm>
            <a:custGeom>
              <a:avLst/>
              <a:gdLst/>
              <a:ahLst/>
              <a:cxnLst/>
              <a:rect r="r" b="b" t="t" l="l"/>
              <a:pathLst>
                <a:path h="406400" w="969582">
                  <a:moveTo>
                    <a:pt x="766382" y="0"/>
                  </a:moveTo>
                  <a:cubicBezTo>
                    <a:pt x="878606" y="0"/>
                    <a:pt x="969582" y="90976"/>
                    <a:pt x="969582" y="203200"/>
                  </a:cubicBezTo>
                  <a:cubicBezTo>
                    <a:pt x="969582" y="315424"/>
                    <a:pt x="878606" y="406400"/>
                    <a:pt x="766382"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3D76">
                    <a:alpha val="100000"/>
                  </a:srgbClr>
                </a:gs>
                <a:gs pos="100000">
                  <a:srgbClr val="001734">
                    <a:alpha val="100000"/>
                  </a:srgbClr>
                </a:gs>
              </a:gsLst>
              <a:lin ang="5400000"/>
            </a:gradFill>
          </p:spPr>
        </p:sp>
        <p:sp>
          <p:nvSpPr>
            <p:cNvPr name="TextBox 16" id="16"/>
            <p:cNvSpPr txBox="true"/>
            <p:nvPr/>
          </p:nvSpPr>
          <p:spPr>
            <a:xfrm>
              <a:off x="0" y="-38100"/>
              <a:ext cx="969582" cy="444500"/>
            </a:xfrm>
            <a:prstGeom prst="rect">
              <a:avLst/>
            </a:prstGeom>
          </p:spPr>
          <p:txBody>
            <a:bodyPr anchor="ctr" rtlCol="false" tIns="50800" lIns="50800" bIns="50800" rIns="50800"/>
            <a:lstStyle/>
            <a:p>
              <a:pPr algn="ctr">
                <a:lnSpc>
                  <a:spcPts val="2660"/>
                </a:lnSpc>
              </a:pPr>
            </a:p>
          </p:txBody>
        </p:sp>
      </p:grpSp>
      <p:grpSp>
        <p:nvGrpSpPr>
          <p:cNvPr name="Group 17" id="17"/>
          <p:cNvGrpSpPr/>
          <p:nvPr/>
        </p:nvGrpSpPr>
        <p:grpSpPr>
          <a:xfrm rot="0">
            <a:off x="559113" y="3584568"/>
            <a:ext cx="4062766" cy="6841333"/>
            <a:chOff x="0" y="0"/>
            <a:chExt cx="660400" cy="1112054"/>
          </a:xfrm>
        </p:grpSpPr>
        <p:sp>
          <p:nvSpPr>
            <p:cNvPr name="Freeform 18" id="18"/>
            <p:cNvSpPr/>
            <p:nvPr/>
          </p:nvSpPr>
          <p:spPr>
            <a:xfrm flipH="false" flipV="false" rot="0">
              <a:off x="0" y="0"/>
              <a:ext cx="660400" cy="1112054"/>
            </a:xfrm>
            <a:custGeom>
              <a:avLst/>
              <a:gdLst/>
              <a:ahLst/>
              <a:cxnLst/>
              <a:rect r="r" b="b" t="t" l="l"/>
              <a:pathLst>
                <a:path h="1112054"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5149"/>
                  </a:cubicBezTo>
                  <a:lnTo>
                    <a:pt x="660400" y="1112054"/>
                  </a:lnTo>
                  <a:lnTo>
                    <a:pt x="0" y="1112054"/>
                  </a:lnTo>
                  <a:lnTo>
                    <a:pt x="0" y="335726"/>
                  </a:lnTo>
                  <a:cubicBezTo>
                    <a:pt x="1782" y="185660"/>
                    <a:pt x="93019" y="64045"/>
                    <a:pt x="220252" y="19070"/>
                  </a:cubicBezTo>
                  <a:close/>
                </a:path>
              </a:pathLst>
            </a:custGeom>
            <a:blipFill>
              <a:blip r:embed="rId8"/>
              <a:stretch>
                <a:fillRect l="-76372" t="0" r="-76372" b="0"/>
              </a:stretch>
            </a:blipFill>
            <a:ln w="114300" cap="sq">
              <a:gradFill>
                <a:gsLst>
                  <a:gs pos="0">
                    <a:srgbClr val="EFF1F1">
                      <a:alpha val="100000"/>
                    </a:srgbClr>
                  </a:gs>
                  <a:gs pos="100000">
                    <a:srgbClr val="FFFFFF">
                      <a:alpha val="100000"/>
                    </a:srgbClr>
                  </a:gs>
                </a:gsLst>
                <a:lin ang="5400000"/>
              </a:gradFill>
              <a:prstDash val="solid"/>
              <a:miter/>
            </a:ln>
          </p:spPr>
        </p:sp>
      </p:grpSp>
      <p:sp>
        <p:nvSpPr>
          <p:cNvPr name="TextBox 19" id="19"/>
          <p:cNvSpPr txBox="true"/>
          <p:nvPr/>
        </p:nvSpPr>
        <p:spPr>
          <a:xfrm rot="0">
            <a:off x="5247809" y="1908415"/>
            <a:ext cx="11061287" cy="621406"/>
          </a:xfrm>
          <a:prstGeom prst="rect">
            <a:avLst/>
          </a:prstGeom>
        </p:spPr>
        <p:txBody>
          <a:bodyPr anchor="t" rtlCol="false" tIns="0" lIns="0" bIns="0" rIns="0">
            <a:spAutoFit/>
          </a:bodyPr>
          <a:lstStyle/>
          <a:p>
            <a:pPr algn="r">
              <a:lnSpc>
                <a:spcPts val="4818"/>
              </a:lnSpc>
            </a:pPr>
            <a:r>
              <a:rPr lang="en-US" b="true" sz="4015" spc="-84">
                <a:solidFill>
                  <a:srgbClr val="A1F1FF"/>
                </a:solidFill>
                <a:latin typeface="DM Sans Bold"/>
                <a:ea typeface="DM Sans Bold"/>
                <a:cs typeface="DM Sans Bold"/>
                <a:sym typeface="DM Sans Bold"/>
              </a:rPr>
              <a:t>कॉर्पोरेट प्रायोजन एवं साझेदारी</a:t>
            </a:r>
          </a:p>
        </p:txBody>
      </p:sp>
      <p:grpSp>
        <p:nvGrpSpPr>
          <p:cNvPr name="Group 20" id="20"/>
          <p:cNvGrpSpPr/>
          <p:nvPr/>
        </p:nvGrpSpPr>
        <p:grpSpPr>
          <a:xfrm rot="0">
            <a:off x="6540947" y="3076029"/>
            <a:ext cx="9768150" cy="2047801"/>
            <a:chOff x="0" y="0"/>
            <a:chExt cx="13024200" cy="2730402"/>
          </a:xfrm>
        </p:grpSpPr>
        <p:sp>
          <p:nvSpPr>
            <p:cNvPr name="TextBox 21" id="21"/>
            <p:cNvSpPr txBox="true"/>
            <p:nvPr/>
          </p:nvSpPr>
          <p:spPr>
            <a:xfrm rot="0">
              <a:off x="0" y="783310"/>
              <a:ext cx="13024200" cy="1947092"/>
            </a:xfrm>
            <a:prstGeom prst="rect">
              <a:avLst/>
            </a:prstGeom>
          </p:spPr>
          <p:txBody>
            <a:bodyPr anchor="t" rtlCol="false" tIns="0" lIns="0" bIns="0" rIns="0">
              <a:spAutoFit/>
            </a:bodyPr>
            <a:lstStyle/>
            <a:p>
              <a:pPr algn="just">
                <a:lnSpc>
                  <a:spcPts val="3869"/>
                </a:lnSpc>
              </a:pPr>
              <a:r>
                <a:rPr lang="en-US" sz="3224" spc="-67">
                  <a:solidFill>
                    <a:srgbClr val="FFFFFF"/>
                  </a:solidFill>
                  <a:latin typeface="DM Sans"/>
                  <a:ea typeface="DM Sans"/>
                  <a:cs typeface="DM Sans"/>
                  <a:sym typeface="DM Sans"/>
                </a:rPr>
                <a:t>हम कंपनियों के साथ उनके कॉर्पोरेट सामाजिक उत्तरदायित्व (CSR) लक्ष्यों के अंतर्गत साझेदारी कर, शिक्षा, स्वास्थ्य और पर्यावरण जैसे क्षेत्रों में मिलकर कार्य करते हैं।</a:t>
              </a:r>
            </a:p>
          </p:txBody>
        </p:sp>
        <p:sp>
          <p:nvSpPr>
            <p:cNvPr name="TextBox 22" id="22"/>
            <p:cNvSpPr txBox="true"/>
            <p:nvPr/>
          </p:nvSpPr>
          <p:spPr>
            <a:xfrm rot="0">
              <a:off x="2144468" y="0"/>
              <a:ext cx="10879733" cy="730848"/>
            </a:xfrm>
            <a:prstGeom prst="rect">
              <a:avLst/>
            </a:prstGeom>
          </p:spPr>
          <p:txBody>
            <a:bodyPr anchor="t" rtlCol="false" tIns="0" lIns="0" bIns="0" rIns="0">
              <a:spAutoFit/>
            </a:bodyPr>
            <a:lstStyle/>
            <a:p>
              <a:pPr algn="r">
                <a:lnSpc>
                  <a:spcPts val="4336"/>
                </a:lnSpc>
              </a:pPr>
              <a:r>
                <a:rPr lang="en-US" b="true" sz="3613" spc="-75">
                  <a:solidFill>
                    <a:srgbClr val="FFFFFF"/>
                  </a:solidFill>
                  <a:latin typeface="DM Sans Bold"/>
                  <a:ea typeface="DM Sans Bold"/>
                  <a:cs typeface="DM Sans Bold"/>
                  <a:sym typeface="DM Sans Bold"/>
                </a:rPr>
                <a:t>सीएसआर सहयोग</a:t>
              </a:r>
            </a:p>
          </p:txBody>
        </p:sp>
      </p:grpSp>
      <p:grpSp>
        <p:nvGrpSpPr>
          <p:cNvPr name="Group 23" id="23"/>
          <p:cNvGrpSpPr/>
          <p:nvPr/>
        </p:nvGrpSpPr>
        <p:grpSpPr>
          <a:xfrm rot="0">
            <a:off x="6540947" y="4940591"/>
            <a:ext cx="9768150" cy="2047801"/>
            <a:chOff x="0" y="0"/>
            <a:chExt cx="13024200" cy="2730402"/>
          </a:xfrm>
        </p:grpSpPr>
        <p:sp>
          <p:nvSpPr>
            <p:cNvPr name="TextBox 24" id="24"/>
            <p:cNvSpPr txBox="true"/>
            <p:nvPr/>
          </p:nvSpPr>
          <p:spPr>
            <a:xfrm rot="0">
              <a:off x="0" y="783310"/>
              <a:ext cx="13024200" cy="1947092"/>
            </a:xfrm>
            <a:prstGeom prst="rect">
              <a:avLst/>
            </a:prstGeom>
          </p:spPr>
          <p:txBody>
            <a:bodyPr anchor="t" rtlCol="false" tIns="0" lIns="0" bIns="0" rIns="0">
              <a:spAutoFit/>
            </a:bodyPr>
            <a:lstStyle/>
            <a:p>
              <a:pPr algn="just">
                <a:lnSpc>
                  <a:spcPts val="3869"/>
                </a:lnSpc>
              </a:pPr>
              <a:r>
                <a:rPr lang="en-US" sz="3224" spc="-67">
                  <a:solidFill>
                    <a:srgbClr val="FFFFFF"/>
                  </a:solidFill>
                  <a:latin typeface="DM Sans"/>
                  <a:ea typeface="DM Sans"/>
                  <a:cs typeface="DM Sans"/>
                  <a:sym typeface="DM Sans"/>
                </a:rPr>
                <a:t>हम संस्थानों को अवसर प्रदान करते हैं कि वे हमारे अभियानों से जुड़कर सामाजिक योगदान के साथ-साथ अपने ब्रांड की सकारात्मक छवि भी मजबूत करें।</a:t>
              </a:r>
            </a:p>
          </p:txBody>
        </p:sp>
        <p:sp>
          <p:nvSpPr>
            <p:cNvPr name="TextBox 25" id="25"/>
            <p:cNvSpPr txBox="true"/>
            <p:nvPr/>
          </p:nvSpPr>
          <p:spPr>
            <a:xfrm rot="0">
              <a:off x="2144468" y="0"/>
              <a:ext cx="10879733" cy="730848"/>
            </a:xfrm>
            <a:prstGeom prst="rect">
              <a:avLst/>
            </a:prstGeom>
          </p:spPr>
          <p:txBody>
            <a:bodyPr anchor="t" rtlCol="false" tIns="0" lIns="0" bIns="0" rIns="0">
              <a:spAutoFit/>
            </a:bodyPr>
            <a:lstStyle/>
            <a:p>
              <a:pPr algn="r">
                <a:lnSpc>
                  <a:spcPts val="4336"/>
                </a:lnSpc>
              </a:pPr>
              <a:r>
                <a:rPr lang="en-US" b="true" sz="3613" spc="-75">
                  <a:solidFill>
                    <a:srgbClr val="FFFFFF"/>
                  </a:solidFill>
                  <a:latin typeface="DM Sans Bold"/>
                  <a:ea typeface="DM Sans Bold"/>
                  <a:cs typeface="DM Sans Bold"/>
                  <a:sym typeface="DM Sans Bold"/>
                </a:rPr>
                <a:t>ब्रांड साझेदारी</a:t>
              </a:r>
            </a:p>
          </p:txBody>
        </p:sp>
      </p:grpSp>
      <p:grpSp>
        <p:nvGrpSpPr>
          <p:cNvPr name="Group 26" id="26"/>
          <p:cNvGrpSpPr/>
          <p:nvPr/>
        </p:nvGrpSpPr>
        <p:grpSpPr>
          <a:xfrm rot="0">
            <a:off x="6540947" y="6805153"/>
            <a:ext cx="9768150" cy="1563410"/>
            <a:chOff x="0" y="0"/>
            <a:chExt cx="13024200" cy="2084546"/>
          </a:xfrm>
        </p:grpSpPr>
        <p:sp>
          <p:nvSpPr>
            <p:cNvPr name="TextBox 27" id="27"/>
            <p:cNvSpPr txBox="true"/>
            <p:nvPr/>
          </p:nvSpPr>
          <p:spPr>
            <a:xfrm rot="0">
              <a:off x="0" y="783310"/>
              <a:ext cx="13024200" cy="1301236"/>
            </a:xfrm>
            <a:prstGeom prst="rect">
              <a:avLst/>
            </a:prstGeom>
          </p:spPr>
          <p:txBody>
            <a:bodyPr anchor="t" rtlCol="false" tIns="0" lIns="0" bIns="0" rIns="0">
              <a:spAutoFit/>
            </a:bodyPr>
            <a:lstStyle/>
            <a:p>
              <a:pPr algn="just">
                <a:lnSpc>
                  <a:spcPts val="3869"/>
                </a:lnSpc>
              </a:pPr>
              <a:r>
                <a:rPr lang="en-US" sz="3224" spc="-67">
                  <a:solidFill>
                    <a:srgbClr val="FFFFFF"/>
                  </a:solidFill>
                  <a:latin typeface="DM Sans"/>
                  <a:ea typeface="DM Sans"/>
                  <a:cs typeface="DM Sans"/>
                  <a:sym typeface="DM Sans"/>
                </a:rPr>
                <a:t>वित्तीय सहयोग के अलावा, कंपनियाँ वस्त्र, भोजन, तकनीकी उपकरण, सेवाएँ या मानव संसाधन के रूप में भी योगदान दे सकती हैं।</a:t>
              </a:r>
            </a:p>
          </p:txBody>
        </p:sp>
        <p:sp>
          <p:nvSpPr>
            <p:cNvPr name="TextBox 28" id="28"/>
            <p:cNvSpPr txBox="true"/>
            <p:nvPr/>
          </p:nvSpPr>
          <p:spPr>
            <a:xfrm rot="0">
              <a:off x="3339691" y="0"/>
              <a:ext cx="9684510" cy="730848"/>
            </a:xfrm>
            <a:prstGeom prst="rect">
              <a:avLst/>
            </a:prstGeom>
          </p:spPr>
          <p:txBody>
            <a:bodyPr anchor="t" rtlCol="false" tIns="0" lIns="0" bIns="0" rIns="0">
              <a:spAutoFit/>
            </a:bodyPr>
            <a:lstStyle/>
            <a:p>
              <a:pPr algn="r">
                <a:lnSpc>
                  <a:spcPts val="4336"/>
                </a:lnSpc>
              </a:pPr>
              <a:r>
                <a:rPr lang="en-US" b="true" sz="3613" spc="-75">
                  <a:solidFill>
                    <a:srgbClr val="FFFFFF"/>
                  </a:solidFill>
                  <a:latin typeface="DM Sans Bold"/>
                  <a:ea typeface="DM Sans Bold"/>
                  <a:cs typeface="DM Sans Bold"/>
                  <a:sym typeface="DM Sans Bold"/>
                </a:rPr>
                <a:t>संसाधन आधारित सहयोग</a:t>
              </a:r>
            </a:p>
          </p:txBody>
        </p:sp>
      </p:grpSp>
      <p:sp>
        <p:nvSpPr>
          <p:cNvPr name="Freeform 29" id="29"/>
          <p:cNvSpPr/>
          <p:nvPr/>
        </p:nvSpPr>
        <p:spPr>
          <a:xfrm flipH="false" flipV="false" rot="0">
            <a:off x="12003403" y="8850065"/>
            <a:ext cx="1576217" cy="1575836"/>
          </a:xfrm>
          <a:custGeom>
            <a:avLst/>
            <a:gdLst/>
            <a:ahLst/>
            <a:cxnLst/>
            <a:rect r="r" b="b" t="t" l="l"/>
            <a:pathLst>
              <a:path h="1575836" w="1576217">
                <a:moveTo>
                  <a:pt x="0" y="0"/>
                </a:moveTo>
                <a:lnTo>
                  <a:pt x="1576217" y="0"/>
                </a:lnTo>
                <a:lnTo>
                  <a:pt x="1576217" y="1575836"/>
                </a:lnTo>
                <a:lnTo>
                  <a:pt x="0" y="1575836"/>
                </a:lnTo>
                <a:lnTo>
                  <a:pt x="0" y="0"/>
                </a:lnTo>
                <a:close/>
              </a:path>
            </a:pathLst>
          </a:custGeom>
          <a:blipFill>
            <a:blip r:embed="rId9"/>
            <a:stretch>
              <a:fillRect l="0" t="0" r="0" b="0"/>
            </a:stretch>
          </a:blipFill>
        </p:spPr>
      </p:sp>
      <p:sp>
        <p:nvSpPr>
          <p:cNvPr name="Freeform 30" id="30"/>
          <p:cNvSpPr/>
          <p:nvPr/>
        </p:nvSpPr>
        <p:spPr>
          <a:xfrm flipH="false" flipV="false" rot="0">
            <a:off x="3833770" y="1742068"/>
            <a:ext cx="1576217" cy="1575836"/>
          </a:xfrm>
          <a:custGeom>
            <a:avLst/>
            <a:gdLst/>
            <a:ahLst/>
            <a:cxnLst/>
            <a:rect r="r" b="b" t="t" l="l"/>
            <a:pathLst>
              <a:path h="1575836" w="1576217">
                <a:moveTo>
                  <a:pt x="0" y="0"/>
                </a:moveTo>
                <a:lnTo>
                  <a:pt x="1576217" y="0"/>
                </a:lnTo>
                <a:lnTo>
                  <a:pt x="1576217" y="1575837"/>
                </a:lnTo>
                <a:lnTo>
                  <a:pt x="0" y="1575837"/>
                </a:lnTo>
                <a:lnTo>
                  <a:pt x="0" y="0"/>
                </a:lnTo>
                <a:close/>
              </a:path>
            </a:pathLst>
          </a:custGeom>
          <a:blipFill>
            <a:blip r:embed="rId9"/>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1747396">
            <a:off x="7632091" y="5678863"/>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false" rot="5986622">
            <a:off x="12116677" y="1837435"/>
            <a:ext cx="8860942" cy="8229600"/>
          </a:xfrm>
          <a:custGeom>
            <a:avLst/>
            <a:gdLst/>
            <a:ahLst/>
            <a:cxnLst/>
            <a:rect r="r" b="b" t="t" l="l"/>
            <a:pathLst>
              <a:path h="8229600" w="8860942">
                <a:moveTo>
                  <a:pt x="8860942" y="0"/>
                </a:moveTo>
                <a:lnTo>
                  <a:pt x="0" y="0"/>
                </a:lnTo>
                <a:lnTo>
                  <a:pt x="0" y="8229600"/>
                </a:lnTo>
                <a:lnTo>
                  <a:pt x="8860942" y="8229600"/>
                </a:lnTo>
                <a:lnTo>
                  <a:pt x="8860942" y="0"/>
                </a:lnTo>
                <a:close/>
              </a:path>
            </a:pathLst>
          </a:custGeom>
          <a:blipFill>
            <a:blip r:embed="rId2"/>
            <a:stretch>
              <a:fillRect l="0" t="0" r="0" b="0"/>
            </a:stretch>
          </a:blipFill>
        </p:spPr>
      </p:sp>
      <p:sp>
        <p:nvSpPr>
          <p:cNvPr name="Freeform 4" id="4"/>
          <p:cNvSpPr/>
          <p:nvPr/>
        </p:nvSpPr>
        <p:spPr>
          <a:xfrm flipH="false" flipV="true" rot="4023305">
            <a:off x="-994509" y="-1914835"/>
            <a:ext cx="7985706" cy="9232031"/>
          </a:xfrm>
          <a:custGeom>
            <a:avLst/>
            <a:gdLst/>
            <a:ahLst/>
            <a:cxnLst/>
            <a:rect r="r" b="b" t="t" l="l"/>
            <a:pathLst>
              <a:path h="9232031" w="7985706">
                <a:moveTo>
                  <a:pt x="0" y="9232030"/>
                </a:moveTo>
                <a:lnTo>
                  <a:pt x="7985707" y="9232030"/>
                </a:lnTo>
                <a:lnTo>
                  <a:pt x="7985707"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1028700" y="1514475"/>
            <a:ext cx="13842625" cy="1095993"/>
          </a:xfrm>
          <a:prstGeom prst="rect">
            <a:avLst/>
          </a:prstGeom>
        </p:spPr>
        <p:txBody>
          <a:bodyPr anchor="t" rtlCol="false" tIns="0" lIns="0" bIns="0" rIns="0">
            <a:spAutoFit/>
          </a:bodyPr>
          <a:lstStyle/>
          <a:p>
            <a:pPr algn="l">
              <a:lnSpc>
                <a:spcPts val="8245"/>
              </a:lnSpc>
            </a:pPr>
            <a:r>
              <a:rPr lang="en-US" b="true" sz="8500" spc="-425">
                <a:solidFill>
                  <a:srgbClr val="A1F1FF"/>
                </a:solidFill>
                <a:latin typeface="Antonio Bold"/>
                <a:ea typeface="Antonio Bold"/>
                <a:cs typeface="Antonio Bold"/>
                <a:sym typeface="Antonio Bold"/>
              </a:rPr>
              <a:t>साझेदारी और  सहयोग</a:t>
            </a:r>
          </a:p>
        </p:txBody>
      </p:sp>
      <p:sp>
        <p:nvSpPr>
          <p:cNvPr name="TextBox 6" id="6"/>
          <p:cNvSpPr txBox="true"/>
          <p:nvPr/>
        </p:nvSpPr>
        <p:spPr>
          <a:xfrm rot="0">
            <a:off x="1028700" y="3028397"/>
            <a:ext cx="12697991"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काव्यधारा फाउंडेशन ट्रस्ट यह मानता है कि सामाजिक परिवर्तन अकेले संभव नहीं है। हम विभिन्न संगठनों, शैक्षणिक संस्थानों, सरकारी निकायों और कॉर्पोरेट कंपनियों के साथ मिलकर कार्य करते हैं, ताकि संसाधनों का सही उपयोग हो और सामाजिक प्रभाव अधिकतम हो।</a:t>
            </a:r>
          </a:p>
        </p:txBody>
      </p:sp>
      <p:grpSp>
        <p:nvGrpSpPr>
          <p:cNvPr name="Group 7" id="7"/>
          <p:cNvGrpSpPr/>
          <p:nvPr/>
        </p:nvGrpSpPr>
        <p:grpSpPr>
          <a:xfrm rot="0">
            <a:off x="-497497" y="5113182"/>
            <a:ext cx="10194061" cy="1163718"/>
            <a:chOff x="0" y="0"/>
            <a:chExt cx="2786110" cy="318053"/>
          </a:xfrm>
        </p:grpSpPr>
        <p:sp>
          <p:nvSpPr>
            <p:cNvPr name="Freeform 8" id="8"/>
            <p:cNvSpPr/>
            <p:nvPr/>
          </p:nvSpPr>
          <p:spPr>
            <a:xfrm flipH="false" flipV="false" rot="0">
              <a:off x="0" y="0"/>
              <a:ext cx="2786110" cy="318053"/>
            </a:xfrm>
            <a:custGeom>
              <a:avLst/>
              <a:gdLst/>
              <a:ahLst/>
              <a:cxnLst/>
              <a:rect r="r" b="b" t="t" l="l"/>
              <a:pathLst>
                <a:path h="318053" w="2786110">
                  <a:moveTo>
                    <a:pt x="14430" y="0"/>
                  </a:moveTo>
                  <a:lnTo>
                    <a:pt x="2771680" y="0"/>
                  </a:lnTo>
                  <a:cubicBezTo>
                    <a:pt x="2775507" y="0"/>
                    <a:pt x="2779177" y="1520"/>
                    <a:pt x="2781883" y="4226"/>
                  </a:cubicBezTo>
                  <a:cubicBezTo>
                    <a:pt x="2784589" y="6932"/>
                    <a:pt x="2786110" y="10603"/>
                    <a:pt x="2786110" y="14430"/>
                  </a:cubicBezTo>
                  <a:lnTo>
                    <a:pt x="2786110" y="303623"/>
                  </a:lnTo>
                  <a:cubicBezTo>
                    <a:pt x="2786110" y="307450"/>
                    <a:pt x="2784589" y="311120"/>
                    <a:pt x="2781883" y="313826"/>
                  </a:cubicBezTo>
                  <a:cubicBezTo>
                    <a:pt x="2779177" y="316532"/>
                    <a:pt x="2775507" y="318053"/>
                    <a:pt x="2771680" y="318053"/>
                  </a:cubicBezTo>
                  <a:lnTo>
                    <a:pt x="14430" y="318053"/>
                  </a:lnTo>
                  <a:cubicBezTo>
                    <a:pt x="10603" y="318053"/>
                    <a:pt x="6932" y="316532"/>
                    <a:pt x="4226" y="313826"/>
                  </a:cubicBezTo>
                  <a:cubicBezTo>
                    <a:pt x="1520" y="311120"/>
                    <a:pt x="0" y="307450"/>
                    <a:pt x="0" y="303623"/>
                  </a:cubicBezTo>
                  <a:lnTo>
                    <a:pt x="0" y="14430"/>
                  </a:lnTo>
                  <a:cubicBezTo>
                    <a:pt x="0" y="10603"/>
                    <a:pt x="1520" y="6932"/>
                    <a:pt x="4226" y="4226"/>
                  </a:cubicBezTo>
                  <a:cubicBezTo>
                    <a:pt x="6932" y="1520"/>
                    <a:pt x="10603" y="0"/>
                    <a:pt x="14430"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9" id="9"/>
            <p:cNvSpPr txBox="true"/>
            <p:nvPr/>
          </p:nvSpPr>
          <p:spPr>
            <a:xfrm>
              <a:off x="0" y="-38100"/>
              <a:ext cx="2786110" cy="356153"/>
            </a:xfrm>
            <a:prstGeom prst="rect">
              <a:avLst/>
            </a:prstGeom>
          </p:spPr>
          <p:txBody>
            <a:bodyPr anchor="ctr" rtlCol="false" tIns="48954" lIns="48954" bIns="48954" rIns="48954"/>
            <a:lstStyle/>
            <a:p>
              <a:pPr algn="ctr">
                <a:lnSpc>
                  <a:spcPts val="2660"/>
                </a:lnSpc>
              </a:pPr>
            </a:p>
          </p:txBody>
        </p:sp>
      </p:grpSp>
      <p:sp>
        <p:nvSpPr>
          <p:cNvPr name="TextBox 10" id="10"/>
          <p:cNvSpPr txBox="true"/>
          <p:nvPr/>
        </p:nvSpPr>
        <p:spPr>
          <a:xfrm rot="0">
            <a:off x="1028700" y="5437848"/>
            <a:ext cx="8289287" cy="514325"/>
          </a:xfrm>
          <a:prstGeom prst="rect">
            <a:avLst/>
          </a:prstGeom>
        </p:spPr>
        <p:txBody>
          <a:bodyPr anchor="t" rtlCol="false" tIns="0" lIns="0" bIns="0" rIns="0">
            <a:spAutoFit/>
          </a:bodyPr>
          <a:lstStyle/>
          <a:p>
            <a:pPr algn="l">
              <a:lnSpc>
                <a:spcPts val="4080"/>
              </a:lnSpc>
            </a:pPr>
            <a:r>
              <a:rPr lang="en-US" b="true" sz="3400" spc="-71">
                <a:solidFill>
                  <a:srgbClr val="A1F1FF"/>
                </a:solidFill>
                <a:latin typeface="DM Sans Bold"/>
                <a:ea typeface="DM Sans Bold"/>
                <a:cs typeface="DM Sans Bold"/>
                <a:sym typeface="DM Sans Bold"/>
              </a:rPr>
              <a:t>मिलकर बदलाव की ओर</a:t>
            </a:r>
          </a:p>
        </p:txBody>
      </p:sp>
      <p:sp>
        <p:nvSpPr>
          <p:cNvPr name="TextBox 11" id="11"/>
          <p:cNvSpPr txBox="true"/>
          <p:nvPr/>
        </p:nvSpPr>
        <p:spPr>
          <a:xfrm rot="0">
            <a:off x="1592683" y="6647122"/>
            <a:ext cx="4517751" cy="380584"/>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साझा उद्देश्य की दिशा में कार्य</a:t>
            </a:r>
          </a:p>
        </p:txBody>
      </p:sp>
      <p:sp>
        <p:nvSpPr>
          <p:cNvPr name="Freeform 12" id="12"/>
          <p:cNvSpPr/>
          <p:nvPr/>
        </p:nvSpPr>
        <p:spPr>
          <a:xfrm flipH="false" flipV="false" rot="0">
            <a:off x="1028700" y="6651149"/>
            <a:ext cx="399607" cy="372633"/>
          </a:xfrm>
          <a:custGeom>
            <a:avLst/>
            <a:gdLst/>
            <a:ahLst/>
            <a:cxnLst/>
            <a:rect r="r" b="b" t="t" l="l"/>
            <a:pathLst>
              <a:path h="372633" w="399607">
                <a:moveTo>
                  <a:pt x="0" y="0"/>
                </a:moveTo>
                <a:lnTo>
                  <a:pt x="399607" y="0"/>
                </a:lnTo>
                <a:lnTo>
                  <a:pt x="399607" y="372633"/>
                </a:lnTo>
                <a:lnTo>
                  <a:pt x="0" y="37263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3" id="13"/>
          <p:cNvSpPr txBox="true"/>
          <p:nvPr/>
        </p:nvSpPr>
        <p:spPr>
          <a:xfrm rot="0">
            <a:off x="1592683" y="7622577"/>
            <a:ext cx="7045515" cy="380584"/>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स्थायी और दीर्घकालिक संबंध</a:t>
            </a:r>
          </a:p>
        </p:txBody>
      </p:sp>
      <p:sp>
        <p:nvSpPr>
          <p:cNvPr name="Freeform 14" id="14"/>
          <p:cNvSpPr/>
          <p:nvPr/>
        </p:nvSpPr>
        <p:spPr>
          <a:xfrm flipH="false" flipV="false" rot="0">
            <a:off x="1028700" y="7626604"/>
            <a:ext cx="399607" cy="372633"/>
          </a:xfrm>
          <a:custGeom>
            <a:avLst/>
            <a:gdLst/>
            <a:ahLst/>
            <a:cxnLst/>
            <a:rect r="r" b="b" t="t" l="l"/>
            <a:pathLst>
              <a:path h="372633" w="399607">
                <a:moveTo>
                  <a:pt x="0" y="0"/>
                </a:moveTo>
                <a:lnTo>
                  <a:pt x="399607" y="0"/>
                </a:lnTo>
                <a:lnTo>
                  <a:pt x="399607" y="372633"/>
                </a:lnTo>
                <a:lnTo>
                  <a:pt x="0" y="37263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5" id="15"/>
          <p:cNvSpPr txBox="true"/>
          <p:nvPr/>
        </p:nvSpPr>
        <p:spPr>
          <a:xfrm rot="0">
            <a:off x="1592683" y="7134850"/>
            <a:ext cx="7915924" cy="380584"/>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संसाधनों का समन्वित उपयोग</a:t>
            </a:r>
          </a:p>
        </p:txBody>
      </p:sp>
      <p:sp>
        <p:nvSpPr>
          <p:cNvPr name="Freeform 16" id="16"/>
          <p:cNvSpPr/>
          <p:nvPr/>
        </p:nvSpPr>
        <p:spPr>
          <a:xfrm flipH="false" flipV="false" rot="0">
            <a:off x="1028700" y="7138876"/>
            <a:ext cx="399607" cy="372633"/>
          </a:xfrm>
          <a:custGeom>
            <a:avLst/>
            <a:gdLst/>
            <a:ahLst/>
            <a:cxnLst/>
            <a:rect r="r" b="b" t="t" l="l"/>
            <a:pathLst>
              <a:path h="372633" w="399607">
                <a:moveTo>
                  <a:pt x="0" y="0"/>
                </a:moveTo>
                <a:lnTo>
                  <a:pt x="399607" y="0"/>
                </a:lnTo>
                <a:lnTo>
                  <a:pt x="399607" y="372634"/>
                </a:lnTo>
                <a:lnTo>
                  <a:pt x="0" y="37263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7" id="17"/>
          <p:cNvSpPr txBox="true"/>
          <p:nvPr/>
        </p:nvSpPr>
        <p:spPr>
          <a:xfrm rot="0">
            <a:off x="1592683" y="8110304"/>
            <a:ext cx="4517751" cy="380584"/>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पारदर्शिता और विश्वास का आधार</a:t>
            </a:r>
          </a:p>
        </p:txBody>
      </p:sp>
      <p:sp>
        <p:nvSpPr>
          <p:cNvPr name="Freeform 18" id="18"/>
          <p:cNvSpPr/>
          <p:nvPr/>
        </p:nvSpPr>
        <p:spPr>
          <a:xfrm flipH="false" flipV="false" rot="0">
            <a:off x="1028700" y="8114331"/>
            <a:ext cx="399607" cy="372633"/>
          </a:xfrm>
          <a:custGeom>
            <a:avLst/>
            <a:gdLst/>
            <a:ahLst/>
            <a:cxnLst/>
            <a:rect r="r" b="b" t="t" l="l"/>
            <a:pathLst>
              <a:path h="372633" w="399607">
                <a:moveTo>
                  <a:pt x="0" y="0"/>
                </a:moveTo>
                <a:lnTo>
                  <a:pt x="399607" y="0"/>
                </a:lnTo>
                <a:lnTo>
                  <a:pt x="399607" y="372633"/>
                </a:lnTo>
                <a:lnTo>
                  <a:pt x="0" y="37263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9" id="19"/>
          <p:cNvGrpSpPr/>
          <p:nvPr/>
        </p:nvGrpSpPr>
        <p:grpSpPr>
          <a:xfrm rot="-10800000">
            <a:off x="10789869" y="5113182"/>
            <a:ext cx="8737771" cy="4680481"/>
            <a:chOff x="0" y="0"/>
            <a:chExt cx="11650361" cy="6240641"/>
          </a:xfrm>
        </p:grpSpPr>
        <p:grpSp>
          <p:nvGrpSpPr>
            <p:cNvPr name="Group 20" id="20"/>
            <p:cNvGrpSpPr/>
            <p:nvPr/>
          </p:nvGrpSpPr>
          <p:grpSpPr>
            <a:xfrm rot="0">
              <a:off x="136730" y="217838"/>
              <a:ext cx="8683801" cy="5818677"/>
              <a:chOff x="0" y="0"/>
              <a:chExt cx="1963160" cy="1315437"/>
            </a:xfrm>
          </p:grpSpPr>
          <p:sp>
            <p:nvSpPr>
              <p:cNvPr name="Freeform 21" id="21"/>
              <p:cNvSpPr/>
              <p:nvPr/>
            </p:nvSpPr>
            <p:spPr>
              <a:xfrm flipH="false" flipV="false" rot="0">
                <a:off x="0" y="0"/>
                <a:ext cx="1963160" cy="1315437"/>
              </a:xfrm>
              <a:custGeom>
                <a:avLst/>
                <a:gdLst/>
                <a:ahLst/>
                <a:cxnLst/>
                <a:rect r="r" b="b" t="t" l="l"/>
                <a:pathLst>
                  <a:path h="1315437" w="1963160">
                    <a:moveTo>
                      <a:pt x="19734" y="0"/>
                    </a:moveTo>
                    <a:lnTo>
                      <a:pt x="1943426" y="0"/>
                    </a:lnTo>
                    <a:cubicBezTo>
                      <a:pt x="1948659" y="0"/>
                      <a:pt x="1953679" y="2079"/>
                      <a:pt x="1957380" y="5780"/>
                    </a:cubicBezTo>
                    <a:cubicBezTo>
                      <a:pt x="1961081" y="9481"/>
                      <a:pt x="1963160" y="14500"/>
                      <a:pt x="1963160" y="19734"/>
                    </a:cubicBezTo>
                    <a:lnTo>
                      <a:pt x="1963160" y="1295703"/>
                    </a:lnTo>
                    <a:cubicBezTo>
                      <a:pt x="1963160" y="1300937"/>
                      <a:pt x="1961081" y="1305956"/>
                      <a:pt x="1957380" y="1309657"/>
                    </a:cubicBezTo>
                    <a:cubicBezTo>
                      <a:pt x="1953679" y="1313358"/>
                      <a:pt x="1948659" y="1315437"/>
                      <a:pt x="1943426" y="1315437"/>
                    </a:cubicBezTo>
                    <a:lnTo>
                      <a:pt x="19734" y="1315437"/>
                    </a:lnTo>
                    <a:cubicBezTo>
                      <a:pt x="14500" y="1315437"/>
                      <a:pt x="9481" y="1313358"/>
                      <a:pt x="5780" y="1309657"/>
                    </a:cubicBezTo>
                    <a:cubicBezTo>
                      <a:pt x="2079" y="1305956"/>
                      <a:pt x="0" y="1300937"/>
                      <a:pt x="0" y="1295703"/>
                    </a:cubicBezTo>
                    <a:lnTo>
                      <a:pt x="0" y="19734"/>
                    </a:lnTo>
                    <a:cubicBezTo>
                      <a:pt x="0" y="14500"/>
                      <a:pt x="2079" y="9481"/>
                      <a:pt x="5780" y="5780"/>
                    </a:cubicBezTo>
                    <a:cubicBezTo>
                      <a:pt x="9481" y="2079"/>
                      <a:pt x="14500" y="0"/>
                      <a:pt x="19734" y="0"/>
                    </a:cubicBezTo>
                    <a:close/>
                  </a:path>
                </a:pathLst>
              </a:custGeom>
              <a:solidFill>
                <a:srgbClr val="000000">
                  <a:alpha val="0"/>
                </a:srgbClr>
              </a:solidFill>
              <a:ln w="57150" cap="sq">
                <a:gradFill>
                  <a:gsLst>
                    <a:gs pos="0">
                      <a:srgbClr val="EFF1F1">
                        <a:alpha val="100000"/>
                      </a:srgbClr>
                    </a:gs>
                    <a:gs pos="100000">
                      <a:srgbClr val="FFFFFF">
                        <a:alpha val="100000"/>
                      </a:srgbClr>
                    </a:gs>
                  </a:gsLst>
                  <a:lin ang="5400000"/>
                </a:gradFill>
                <a:prstDash val="solid"/>
                <a:miter/>
              </a:ln>
            </p:spPr>
          </p:sp>
          <p:sp>
            <p:nvSpPr>
              <p:cNvPr name="TextBox 22" id="22"/>
              <p:cNvSpPr txBox="true"/>
              <p:nvPr/>
            </p:nvSpPr>
            <p:spPr>
              <a:xfrm>
                <a:off x="0" y="-38100"/>
                <a:ext cx="1963160" cy="1353537"/>
              </a:xfrm>
              <a:prstGeom prst="rect">
                <a:avLst/>
              </a:prstGeom>
            </p:spPr>
            <p:txBody>
              <a:bodyPr anchor="ctr" rtlCol="false" tIns="50800" lIns="50800" bIns="50800" rIns="50800"/>
              <a:lstStyle/>
              <a:p>
                <a:pPr algn="l">
                  <a:lnSpc>
                    <a:spcPts val="2660"/>
                  </a:lnSpc>
                </a:pPr>
              </a:p>
            </p:txBody>
          </p:sp>
        </p:grpSp>
        <p:sp>
          <p:nvSpPr>
            <p:cNvPr name="Freeform 23" id="23"/>
            <p:cNvSpPr/>
            <p:nvPr/>
          </p:nvSpPr>
          <p:spPr>
            <a:xfrm flipH="false" flipV="false" rot="5400000">
              <a:off x="6965395" y="1555675"/>
              <a:ext cx="6240641" cy="3129292"/>
            </a:xfrm>
            <a:custGeom>
              <a:avLst/>
              <a:gdLst/>
              <a:ahLst/>
              <a:cxnLst/>
              <a:rect r="r" b="b" t="t" l="l"/>
              <a:pathLst>
                <a:path h="3129292" w="6240641">
                  <a:moveTo>
                    <a:pt x="0" y="0"/>
                  </a:moveTo>
                  <a:lnTo>
                    <a:pt x="6240641" y="0"/>
                  </a:lnTo>
                  <a:lnTo>
                    <a:pt x="6240641" y="3129291"/>
                  </a:lnTo>
                  <a:lnTo>
                    <a:pt x="0" y="3129291"/>
                  </a:lnTo>
                  <a:lnTo>
                    <a:pt x="0" y="0"/>
                  </a:lnTo>
                  <a:close/>
                </a:path>
              </a:pathLst>
            </a:custGeom>
            <a:blipFill>
              <a:blip r:embed="rId7"/>
              <a:stretch>
                <a:fillRect l="0" t="0" r="0" b="-99426"/>
              </a:stretch>
            </a:blipFill>
          </p:spPr>
        </p:sp>
        <p:grpSp>
          <p:nvGrpSpPr>
            <p:cNvPr name="Group 24" id="24"/>
            <p:cNvGrpSpPr/>
            <p:nvPr/>
          </p:nvGrpSpPr>
          <p:grpSpPr>
            <a:xfrm rot="5400000">
              <a:off x="7017912" y="1612550"/>
              <a:ext cx="6031080" cy="3015540"/>
              <a:chOff x="0" y="0"/>
              <a:chExt cx="660400" cy="330200"/>
            </a:xfrm>
          </p:grpSpPr>
          <p:sp>
            <p:nvSpPr>
              <p:cNvPr name="Freeform 25" id="25"/>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26" id="26"/>
              <p:cNvSpPr txBox="true"/>
              <p:nvPr/>
            </p:nvSpPr>
            <p:spPr>
              <a:xfrm>
                <a:off x="0" y="88900"/>
                <a:ext cx="660400" cy="241300"/>
              </a:xfrm>
              <a:prstGeom prst="rect">
                <a:avLst/>
              </a:prstGeom>
            </p:spPr>
            <p:txBody>
              <a:bodyPr anchor="ctr" rtlCol="false" tIns="30060" lIns="30060" bIns="30060" rIns="30060"/>
              <a:lstStyle/>
              <a:p>
                <a:pPr algn="ctr">
                  <a:lnSpc>
                    <a:spcPts val="2659"/>
                  </a:lnSpc>
                </a:pPr>
              </a:p>
            </p:txBody>
          </p:sp>
        </p:grpSp>
        <p:grpSp>
          <p:nvGrpSpPr>
            <p:cNvPr name="Group 27" id="27"/>
            <p:cNvGrpSpPr/>
            <p:nvPr/>
          </p:nvGrpSpPr>
          <p:grpSpPr>
            <a:xfrm rot="5400000">
              <a:off x="2855103" y="-2439077"/>
              <a:ext cx="5408588" cy="11118794"/>
              <a:chOff x="0" y="0"/>
              <a:chExt cx="660400" cy="1357628"/>
            </a:xfrm>
          </p:grpSpPr>
          <p:sp>
            <p:nvSpPr>
              <p:cNvPr name="Freeform 28" id="28"/>
              <p:cNvSpPr/>
              <p:nvPr/>
            </p:nvSpPr>
            <p:spPr>
              <a:xfrm flipH="false" flipV="false" rot="0">
                <a:off x="0" y="0"/>
                <a:ext cx="660400" cy="1357628"/>
              </a:xfrm>
              <a:custGeom>
                <a:avLst/>
                <a:gdLst/>
                <a:ahLst/>
                <a:cxnLst/>
                <a:rect r="r" b="b" t="t" l="l"/>
                <a:pathLst>
                  <a:path h="1357628"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40604"/>
                    </a:cubicBezTo>
                    <a:lnTo>
                      <a:pt x="660400" y="1357628"/>
                    </a:lnTo>
                    <a:lnTo>
                      <a:pt x="0" y="1357628"/>
                    </a:lnTo>
                    <a:lnTo>
                      <a:pt x="0" y="341359"/>
                    </a:lnTo>
                    <a:cubicBezTo>
                      <a:pt x="1782" y="185660"/>
                      <a:pt x="93019" y="64045"/>
                      <a:pt x="220252" y="19070"/>
                    </a:cubicBezTo>
                    <a:close/>
                  </a:path>
                </a:pathLst>
              </a:custGeom>
              <a:gradFill rotWithShape="true">
                <a:gsLst>
                  <a:gs pos="0">
                    <a:srgbClr val="003D76">
                      <a:alpha val="100000"/>
                    </a:srgbClr>
                  </a:gs>
                  <a:gs pos="100000">
                    <a:srgbClr val="001734">
                      <a:alpha val="100000"/>
                    </a:srgbClr>
                  </a:gs>
                </a:gsLst>
                <a:lin ang="5400000"/>
              </a:gradFill>
            </p:spPr>
          </p:sp>
          <p:sp>
            <p:nvSpPr>
              <p:cNvPr name="TextBox 29" id="29"/>
              <p:cNvSpPr txBox="true"/>
              <p:nvPr/>
            </p:nvSpPr>
            <p:spPr>
              <a:xfrm>
                <a:off x="0" y="88900"/>
                <a:ext cx="660400" cy="1268728"/>
              </a:xfrm>
              <a:prstGeom prst="rect">
                <a:avLst/>
              </a:prstGeom>
            </p:spPr>
            <p:txBody>
              <a:bodyPr anchor="ctr" rtlCol="false" tIns="50800" lIns="50800" bIns="50800" rIns="50800"/>
              <a:lstStyle/>
              <a:p>
                <a:pPr algn="ctr">
                  <a:lnSpc>
                    <a:spcPts val="2660"/>
                  </a:lnSpc>
                </a:pPr>
              </a:p>
            </p:txBody>
          </p:sp>
        </p:grpSp>
      </p:grpSp>
      <p:grpSp>
        <p:nvGrpSpPr>
          <p:cNvPr name="Group 30" id="30"/>
          <p:cNvGrpSpPr/>
          <p:nvPr/>
        </p:nvGrpSpPr>
        <p:grpSpPr>
          <a:xfrm rot="0">
            <a:off x="11416477" y="5632757"/>
            <a:ext cx="9103326" cy="3641331"/>
            <a:chOff x="0" y="0"/>
            <a:chExt cx="6350000" cy="2540000"/>
          </a:xfrm>
        </p:grpSpPr>
        <p:sp>
          <p:nvSpPr>
            <p:cNvPr name="Freeform 31" id="31"/>
            <p:cNvSpPr/>
            <p:nvPr/>
          </p:nvSpPr>
          <p:spPr>
            <a:xfrm flipH="false" flipV="false" rot="0">
              <a:off x="0" y="0"/>
              <a:ext cx="6350000" cy="2540000"/>
            </a:xfrm>
            <a:custGeom>
              <a:avLst/>
              <a:gdLst/>
              <a:ahLst/>
              <a:cxnLst/>
              <a:rect r="r" b="b" t="t" l="l"/>
              <a:pathLst>
                <a:path h="2540000" w="6350000">
                  <a:moveTo>
                    <a:pt x="0" y="1270000"/>
                  </a:moveTo>
                  <a:cubicBezTo>
                    <a:pt x="0" y="568960"/>
                    <a:pt x="568960" y="0"/>
                    <a:pt x="1270000" y="0"/>
                  </a:cubicBezTo>
                  <a:lnTo>
                    <a:pt x="5080000" y="0"/>
                  </a:lnTo>
                  <a:cubicBezTo>
                    <a:pt x="5781040" y="0"/>
                    <a:pt x="6350000" y="568960"/>
                    <a:pt x="6350000" y="1270000"/>
                  </a:cubicBezTo>
                  <a:cubicBezTo>
                    <a:pt x="6350000" y="1971040"/>
                    <a:pt x="5781040" y="2540000"/>
                    <a:pt x="5080000" y="2540000"/>
                  </a:cubicBezTo>
                  <a:lnTo>
                    <a:pt x="1270000" y="2540000"/>
                  </a:lnTo>
                  <a:cubicBezTo>
                    <a:pt x="568960" y="2540000"/>
                    <a:pt x="0" y="1971040"/>
                    <a:pt x="0" y="1270000"/>
                  </a:cubicBezTo>
                  <a:close/>
                </a:path>
              </a:pathLst>
            </a:custGeom>
            <a:blipFill>
              <a:blip r:embed="rId8"/>
              <a:stretch>
                <a:fillRect l="0" t="-33281" r="0" b="-33281"/>
              </a:stretch>
            </a:blipFill>
            <a:ln w="114300" cap="sq">
              <a:gradFill>
                <a:gsLst>
                  <a:gs pos="0">
                    <a:srgbClr val="EFF1F1">
                      <a:alpha val="100000"/>
                    </a:srgbClr>
                  </a:gs>
                  <a:gs pos="100000">
                    <a:srgbClr val="FFFFFF">
                      <a:alpha val="100000"/>
                    </a:srgbClr>
                  </a:gs>
                </a:gsLst>
                <a:lin ang="5400000"/>
              </a:gradFill>
              <a:prstDash val="solid"/>
              <a:miter/>
            </a:ln>
          </p:spPr>
        </p:sp>
      </p:grpSp>
      <p:sp>
        <p:nvSpPr>
          <p:cNvPr name="Freeform 32" id="32"/>
          <p:cNvSpPr/>
          <p:nvPr/>
        </p:nvSpPr>
        <p:spPr>
          <a:xfrm flipH="false" flipV="false" rot="0">
            <a:off x="15158755" y="1028700"/>
            <a:ext cx="2776787" cy="2776116"/>
          </a:xfrm>
          <a:custGeom>
            <a:avLst/>
            <a:gdLst/>
            <a:ahLst/>
            <a:cxnLst/>
            <a:rect r="r" b="b" t="t" l="l"/>
            <a:pathLst>
              <a:path h="2776116" w="2776787">
                <a:moveTo>
                  <a:pt x="0" y="0"/>
                </a:moveTo>
                <a:lnTo>
                  <a:pt x="2776787" y="0"/>
                </a:lnTo>
                <a:lnTo>
                  <a:pt x="2776787" y="2776116"/>
                </a:lnTo>
                <a:lnTo>
                  <a:pt x="0" y="2776116"/>
                </a:lnTo>
                <a:lnTo>
                  <a:pt x="0" y="0"/>
                </a:lnTo>
                <a:close/>
              </a:path>
            </a:pathLst>
          </a:custGeom>
          <a:blipFill>
            <a:blip r:embed="rId9"/>
            <a:stretch>
              <a:fillRect l="0" t="0" r="0" b="0"/>
            </a:stretch>
          </a:blipFill>
        </p:spPr>
      </p:sp>
      <p:sp>
        <p:nvSpPr>
          <p:cNvPr name="Freeform 33" id="33"/>
          <p:cNvSpPr/>
          <p:nvPr/>
        </p:nvSpPr>
        <p:spPr>
          <a:xfrm flipH="false" flipV="false" rot="0">
            <a:off x="6189582" y="8561821"/>
            <a:ext cx="1424878" cy="1424534"/>
          </a:xfrm>
          <a:custGeom>
            <a:avLst/>
            <a:gdLst/>
            <a:ahLst/>
            <a:cxnLst/>
            <a:rect r="r" b="b" t="t" l="l"/>
            <a:pathLst>
              <a:path h="1424534" w="1424878">
                <a:moveTo>
                  <a:pt x="0" y="0"/>
                </a:moveTo>
                <a:lnTo>
                  <a:pt x="1424878" y="0"/>
                </a:lnTo>
                <a:lnTo>
                  <a:pt x="1424878" y="1424534"/>
                </a:lnTo>
                <a:lnTo>
                  <a:pt x="0" y="1424534"/>
                </a:lnTo>
                <a:lnTo>
                  <a:pt x="0" y="0"/>
                </a:lnTo>
                <a:close/>
              </a:path>
            </a:pathLst>
          </a:custGeom>
          <a:blipFill>
            <a:blip r:embed="rId9"/>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TextBox 2" id="2"/>
          <p:cNvSpPr txBox="true"/>
          <p:nvPr/>
        </p:nvSpPr>
        <p:spPr>
          <a:xfrm rot="0">
            <a:off x="1152525" y="878292"/>
            <a:ext cx="8596324" cy="1943671"/>
          </a:xfrm>
          <a:prstGeom prst="rect">
            <a:avLst/>
          </a:prstGeom>
        </p:spPr>
        <p:txBody>
          <a:bodyPr anchor="t" rtlCol="false" tIns="0" lIns="0" bIns="0" rIns="0">
            <a:spAutoFit/>
          </a:bodyPr>
          <a:lstStyle/>
          <a:p>
            <a:pPr algn="l">
              <a:lnSpc>
                <a:spcPts val="7840"/>
              </a:lnSpc>
            </a:pPr>
            <a:r>
              <a:rPr lang="en-US" b="true" sz="5600" spc="-280">
                <a:solidFill>
                  <a:srgbClr val="A1F1FF"/>
                </a:solidFill>
                <a:latin typeface="Antonio Bold"/>
                <a:ea typeface="Antonio Bold"/>
                <a:cs typeface="Antonio Bold"/>
                <a:sym typeface="Antonio Bold"/>
              </a:rPr>
              <a:t>हमारे  साथ  जुड़ें,  बदलाव  का  हिस्सा  बनें</a:t>
            </a:r>
          </a:p>
        </p:txBody>
      </p:sp>
      <p:sp>
        <p:nvSpPr>
          <p:cNvPr name="Freeform 3" id="3"/>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152525" y="3028397"/>
            <a:ext cx="7809392" cy="18572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काव्यधारा फाउंडेशन ट्रस्ट मानता है कि हर व्यक्ति, हर संगठन और हर सहयोग छोटा या बड़ा — बदलाव की दिशा में एक क़दम होता है। यदि आप भी सामाजिक विकास, शिक्षा, पर्यावरण या सेवा जैसे कार्यों में भागीदार बनना चाहते हैं, तो हमारे साथ जुड़कर इस परिवर्तन यात्रा का हिस्सा बनें।</a:t>
            </a:r>
          </a:p>
        </p:txBody>
      </p:sp>
      <p:grpSp>
        <p:nvGrpSpPr>
          <p:cNvPr name="Group 5" id="5"/>
          <p:cNvGrpSpPr/>
          <p:nvPr/>
        </p:nvGrpSpPr>
        <p:grpSpPr>
          <a:xfrm rot="0">
            <a:off x="-445212" y="6004902"/>
            <a:ext cx="10194061" cy="1163718"/>
            <a:chOff x="0" y="0"/>
            <a:chExt cx="2786110" cy="318053"/>
          </a:xfrm>
        </p:grpSpPr>
        <p:sp>
          <p:nvSpPr>
            <p:cNvPr name="Freeform 6" id="6"/>
            <p:cNvSpPr/>
            <p:nvPr/>
          </p:nvSpPr>
          <p:spPr>
            <a:xfrm flipH="false" flipV="false" rot="0">
              <a:off x="0" y="0"/>
              <a:ext cx="2786110" cy="318053"/>
            </a:xfrm>
            <a:custGeom>
              <a:avLst/>
              <a:gdLst/>
              <a:ahLst/>
              <a:cxnLst/>
              <a:rect r="r" b="b" t="t" l="l"/>
              <a:pathLst>
                <a:path h="318053" w="2786110">
                  <a:moveTo>
                    <a:pt x="14430" y="0"/>
                  </a:moveTo>
                  <a:lnTo>
                    <a:pt x="2771680" y="0"/>
                  </a:lnTo>
                  <a:cubicBezTo>
                    <a:pt x="2775507" y="0"/>
                    <a:pt x="2779177" y="1520"/>
                    <a:pt x="2781883" y="4226"/>
                  </a:cubicBezTo>
                  <a:cubicBezTo>
                    <a:pt x="2784589" y="6932"/>
                    <a:pt x="2786110" y="10603"/>
                    <a:pt x="2786110" y="14430"/>
                  </a:cubicBezTo>
                  <a:lnTo>
                    <a:pt x="2786110" y="303623"/>
                  </a:lnTo>
                  <a:cubicBezTo>
                    <a:pt x="2786110" y="307450"/>
                    <a:pt x="2784589" y="311120"/>
                    <a:pt x="2781883" y="313826"/>
                  </a:cubicBezTo>
                  <a:cubicBezTo>
                    <a:pt x="2779177" y="316532"/>
                    <a:pt x="2775507" y="318053"/>
                    <a:pt x="2771680" y="318053"/>
                  </a:cubicBezTo>
                  <a:lnTo>
                    <a:pt x="14430" y="318053"/>
                  </a:lnTo>
                  <a:cubicBezTo>
                    <a:pt x="10603" y="318053"/>
                    <a:pt x="6932" y="316532"/>
                    <a:pt x="4226" y="313826"/>
                  </a:cubicBezTo>
                  <a:cubicBezTo>
                    <a:pt x="1520" y="311120"/>
                    <a:pt x="0" y="307450"/>
                    <a:pt x="0" y="303623"/>
                  </a:cubicBezTo>
                  <a:lnTo>
                    <a:pt x="0" y="14430"/>
                  </a:lnTo>
                  <a:cubicBezTo>
                    <a:pt x="0" y="10603"/>
                    <a:pt x="1520" y="6932"/>
                    <a:pt x="4226" y="4226"/>
                  </a:cubicBezTo>
                  <a:cubicBezTo>
                    <a:pt x="6932" y="1520"/>
                    <a:pt x="10603" y="0"/>
                    <a:pt x="14430"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7" id="7"/>
            <p:cNvSpPr txBox="true"/>
            <p:nvPr/>
          </p:nvSpPr>
          <p:spPr>
            <a:xfrm>
              <a:off x="0" y="-38100"/>
              <a:ext cx="2786110" cy="356153"/>
            </a:xfrm>
            <a:prstGeom prst="rect">
              <a:avLst/>
            </a:prstGeom>
          </p:spPr>
          <p:txBody>
            <a:bodyPr anchor="ctr" rtlCol="false" tIns="48954" lIns="48954" bIns="48954" rIns="48954"/>
            <a:lstStyle/>
            <a:p>
              <a:pPr algn="ctr">
                <a:lnSpc>
                  <a:spcPts val="2660"/>
                </a:lnSpc>
              </a:pPr>
            </a:p>
          </p:txBody>
        </p:sp>
      </p:grpSp>
      <p:sp>
        <p:nvSpPr>
          <p:cNvPr name="TextBox 8" id="8"/>
          <p:cNvSpPr txBox="true"/>
          <p:nvPr/>
        </p:nvSpPr>
        <p:spPr>
          <a:xfrm rot="0">
            <a:off x="1152525" y="6329568"/>
            <a:ext cx="8289287" cy="514325"/>
          </a:xfrm>
          <a:prstGeom prst="rect">
            <a:avLst/>
          </a:prstGeom>
        </p:spPr>
        <p:txBody>
          <a:bodyPr anchor="t" rtlCol="false" tIns="0" lIns="0" bIns="0" rIns="0">
            <a:spAutoFit/>
          </a:bodyPr>
          <a:lstStyle/>
          <a:p>
            <a:pPr algn="l">
              <a:lnSpc>
                <a:spcPts val="4080"/>
              </a:lnSpc>
            </a:pPr>
            <a:r>
              <a:rPr lang="en-US" b="true" sz="3400" spc="-71">
                <a:solidFill>
                  <a:srgbClr val="A1F1FF"/>
                </a:solidFill>
                <a:latin typeface="DM Sans Bold"/>
                <a:ea typeface="DM Sans Bold"/>
                <a:cs typeface="DM Sans Bold"/>
                <a:sym typeface="DM Sans Bold"/>
              </a:rPr>
              <a:t>सहयोग के रूप</a:t>
            </a:r>
          </a:p>
        </p:txBody>
      </p:sp>
      <p:sp>
        <p:nvSpPr>
          <p:cNvPr name="TextBox 9" id="9"/>
          <p:cNvSpPr txBox="true"/>
          <p:nvPr/>
        </p:nvSpPr>
        <p:spPr>
          <a:xfrm rot="0">
            <a:off x="1716508" y="7376399"/>
            <a:ext cx="4517751" cy="380584"/>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स्वयंसेवक के रूप में</a:t>
            </a:r>
          </a:p>
        </p:txBody>
      </p:sp>
      <p:sp>
        <p:nvSpPr>
          <p:cNvPr name="Freeform 10" id="10"/>
          <p:cNvSpPr/>
          <p:nvPr/>
        </p:nvSpPr>
        <p:spPr>
          <a:xfrm flipH="false" flipV="false" rot="0">
            <a:off x="1152525" y="7380426"/>
            <a:ext cx="399607" cy="372633"/>
          </a:xfrm>
          <a:custGeom>
            <a:avLst/>
            <a:gdLst/>
            <a:ahLst/>
            <a:cxnLst/>
            <a:rect r="r" b="b" t="t" l="l"/>
            <a:pathLst>
              <a:path h="372633" w="399607">
                <a:moveTo>
                  <a:pt x="0" y="0"/>
                </a:moveTo>
                <a:lnTo>
                  <a:pt x="399607" y="0"/>
                </a:lnTo>
                <a:lnTo>
                  <a:pt x="399607" y="372633"/>
                </a:lnTo>
                <a:lnTo>
                  <a:pt x="0" y="37263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1716508" y="7872035"/>
            <a:ext cx="4517751" cy="380584"/>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दानदाता के रूप में</a:t>
            </a:r>
          </a:p>
        </p:txBody>
      </p:sp>
      <p:sp>
        <p:nvSpPr>
          <p:cNvPr name="Freeform 12" id="12"/>
          <p:cNvSpPr/>
          <p:nvPr/>
        </p:nvSpPr>
        <p:spPr>
          <a:xfrm flipH="false" flipV="false" rot="0">
            <a:off x="1152525" y="7876061"/>
            <a:ext cx="399607" cy="372633"/>
          </a:xfrm>
          <a:custGeom>
            <a:avLst/>
            <a:gdLst/>
            <a:ahLst/>
            <a:cxnLst/>
            <a:rect r="r" b="b" t="t" l="l"/>
            <a:pathLst>
              <a:path h="372633" w="399607">
                <a:moveTo>
                  <a:pt x="0" y="0"/>
                </a:moveTo>
                <a:lnTo>
                  <a:pt x="399607" y="0"/>
                </a:lnTo>
                <a:lnTo>
                  <a:pt x="399607" y="372634"/>
                </a:lnTo>
                <a:lnTo>
                  <a:pt x="0" y="37263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3" id="13"/>
          <p:cNvSpPr txBox="true"/>
          <p:nvPr/>
        </p:nvSpPr>
        <p:spPr>
          <a:xfrm rot="0">
            <a:off x="1716508" y="8367670"/>
            <a:ext cx="4517751" cy="380584"/>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साझेदार संस्था के रूप में</a:t>
            </a:r>
          </a:p>
        </p:txBody>
      </p:sp>
      <p:sp>
        <p:nvSpPr>
          <p:cNvPr name="Freeform 14" id="14"/>
          <p:cNvSpPr/>
          <p:nvPr/>
        </p:nvSpPr>
        <p:spPr>
          <a:xfrm flipH="false" flipV="false" rot="0">
            <a:off x="1152525" y="8371697"/>
            <a:ext cx="399607" cy="372633"/>
          </a:xfrm>
          <a:custGeom>
            <a:avLst/>
            <a:gdLst/>
            <a:ahLst/>
            <a:cxnLst/>
            <a:rect r="r" b="b" t="t" l="l"/>
            <a:pathLst>
              <a:path h="372633" w="399607">
                <a:moveTo>
                  <a:pt x="0" y="0"/>
                </a:moveTo>
                <a:lnTo>
                  <a:pt x="399607" y="0"/>
                </a:lnTo>
                <a:lnTo>
                  <a:pt x="399607" y="372633"/>
                </a:lnTo>
                <a:lnTo>
                  <a:pt x="0" y="37263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5" id="15"/>
          <p:cNvSpPr/>
          <p:nvPr/>
        </p:nvSpPr>
        <p:spPr>
          <a:xfrm flipH="false" flipV="true" rot="4806271">
            <a:off x="10729078" y="5058693"/>
            <a:ext cx="5424492" cy="8399214"/>
          </a:xfrm>
          <a:custGeom>
            <a:avLst/>
            <a:gdLst/>
            <a:ahLst/>
            <a:cxnLst/>
            <a:rect r="r" b="b" t="t" l="l"/>
            <a:pathLst>
              <a:path h="8399214" w="5424492">
                <a:moveTo>
                  <a:pt x="0" y="8399214"/>
                </a:moveTo>
                <a:lnTo>
                  <a:pt x="5424492" y="8399214"/>
                </a:lnTo>
                <a:lnTo>
                  <a:pt x="5424492" y="0"/>
                </a:lnTo>
                <a:lnTo>
                  <a:pt x="0" y="0"/>
                </a:lnTo>
                <a:lnTo>
                  <a:pt x="0" y="8399214"/>
                </a:lnTo>
                <a:close/>
              </a:path>
            </a:pathLst>
          </a:custGeom>
          <a:blipFill>
            <a:blip r:embed="rId6"/>
            <a:stretch>
              <a:fillRect l="0" t="0" r="0" b="0"/>
            </a:stretch>
          </a:blipFill>
        </p:spPr>
      </p:sp>
      <p:sp>
        <p:nvSpPr>
          <p:cNvPr name="Freeform 16" id="16"/>
          <p:cNvSpPr/>
          <p:nvPr/>
        </p:nvSpPr>
        <p:spPr>
          <a:xfrm flipH="false" flipV="false" rot="-10800000">
            <a:off x="11358765" y="7489101"/>
            <a:ext cx="4988677" cy="2501510"/>
          </a:xfrm>
          <a:custGeom>
            <a:avLst/>
            <a:gdLst/>
            <a:ahLst/>
            <a:cxnLst/>
            <a:rect r="r" b="b" t="t" l="l"/>
            <a:pathLst>
              <a:path h="2501510" w="4988677">
                <a:moveTo>
                  <a:pt x="0" y="0"/>
                </a:moveTo>
                <a:lnTo>
                  <a:pt x="4988677" y="0"/>
                </a:lnTo>
                <a:lnTo>
                  <a:pt x="4988677" y="2501510"/>
                </a:lnTo>
                <a:lnTo>
                  <a:pt x="0" y="2501510"/>
                </a:lnTo>
                <a:lnTo>
                  <a:pt x="0" y="0"/>
                </a:lnTo>
                <a:close/>
              </a:path>
            </a:pathLst>
          </a:custGeom>
          <a:blipFill>
            <a:blip r:embed="rId7"/>
            <a:stretch>
              <a:fillRect l="0" t="0" r="0" b="-99426"/>
            </a:stretch>
          </a:blipFill>
        </p:spPr>
      </p:sp>
      <p:grpSp>
        <p:nvGrpSpPr>
          <p:cNvPr name="Group 17" id="17"/>
          <p:cNvGrpSpPr/>
          <p:nvPr/>
        </p:nvGrpSpPr>
        <p:grpSpPr>
          <a:xfrm rot="-10800000">
            <a:off x="11656480" y="5268414"/>
            <a:ext cx="4393247" cy="4393247"/>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9" id="19"/>
            <p:cNvSpPr txBox="true"/>
            <p:nvPr/>
          </p:nvSpPr>
          <p:spPr>
            <a:xfrm>
              <a:off x="76200" y="38100"/>
              <a:ext cx="660400" cy="698500"/>
            </a:xfrm>
            <a:prstGeom prst="rect">
              <a:avLst/>
            </a:prstGeom>
          </p:spPr>
          <p:txBody>
            <a:bodyPr anchor="ctr" rtlCol="false" tIns="27228" lIns="27228" bIns="27228" rIns="27228"/>
            <a:lstStyle/>
            <a:p>
              <a:pPr algn="ctr">
                <a:lnSpc>
                  <a:spcPts val="2659"/>
                </a:lnSpc>
              </a:pPr>
            </a:p>
          </p:txBody>
        </p:sp>
      </p:grpSp>
      <p:grpSp>
        <p:nvGrpSpPr>
          <p:cNvPr name="Group 20" id="20"/>
          <p:cNvGrpSpPr/>
          <p:nvPr/>
        </p:nvGrpSpPr>
        <p:grpSpPr>
          <a:xfrm rot="-10800000">
            <a:off x="11442525" y="7492789"/>
            <a:ext cx="4821157" cy="2410579"/>
            <a:chOff x="0" y="0"/>
            <a:chExt cx="660400" cy="330200"/>
          </a:xfrm>
        </p:grpSpPr>
        <p:sp>
          <p:nvSpPr>
            <p:cNvPr name="Freeform 21" id="21"/>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22" id="22"/>
            <p:cNvSpPr txBox="true"/>
            <p:nvPr/>
          </p:nvSpPr>
          <p:spPr>
            <a:xfrm>
              <a:off x="0" y="88900"/>
              <a:ext cx="660400" cy="241300"/>
            </a:xfrm>
            <a:prstGeom prst="rect">
              <a:avLst/>
            </a:prstGeom>
          </p:spPr>
          <p:txBody>
            <a:bodyPr anchor="ctr" rtlCol="false" tIns="27228" lIns="27228" bIns="27228" rIns="27228"/>
            <a:lstStyle/>
            <a:p>
              <a:pPr algn="ctr">
                <a:lnSpc>
                  <a:spcPts val="2659"/>
                </a:lnSpc>
              </a:pPr>
            </a:p>
          </p:txBody>
        </p:sp>
      </p:grpSp>
      <p:sp>
        <p:nvSpPr>
          <p:cNvPr name="Freeform 23" id="23"/>
          <p:cNvSpPr/>
          <p:nvPr/>
        </p:nvSpPr>
        <p:spPr>
          <a:xfrm flipH="false" flipV="false" rot="-10800000">
            <a:off x="11637081" y="5252601"/>
            <a:ext cx="4432046" cy="4432046"/>
          </a:xfrm>
          <a:custGeom>
            <a:avLst/>
            <a:gdLst/>
            <a:ahLst/>
            <a:cxnLst/>
            <a:rect r="r" b="b" t="t" l="l"/>
            <a:pathLst>
              <a:path h="4432046" w="4432046">
                <a:moveTo>
                  <a:pt x="0" y="0"/>
                </a:moveTo>
                <a:lnTo>
                  <a:pt x="4432045" y="0"/>
                </a:lnTo>
                <a:lnTo>
                  <a:pt x="4432045" y="4432046"/>
                </a:lnTo>
                <a:lnTo>
                  <a:pt x="0" y="4432046"/>
                </a:lnTo>
                <a:lnTo>
                  <a:pt x="0" y="0"/>
                </a:lnTo>
                <a:close/>
              </a:path>
            </a:pathLst>
          </a:custGeom>
          <a:blipFill>
            <a:blip r:embed="rId7"/>
            <a:stretch>
              <a:fillRect l="0" t="0" r="0" b="0"/>
            </a:stretch>
          </a:blipFill>
        </p:spPr>
      </p:sp>
      <p:grpSp>
        <p:nvGrpSpPr>
          <p:cNvPr name="Group 24" id="24"/>
          <p:cNvGrpSpPr/>
          <p:nvPr/>
        </p:nvGrpSpPr>
        <p:grpSpPr>
          <a:xfrm rot="-10800000">
            <a:off x="11729650" y="5345171"/>
            <a:ext cx="4246906" cy="4246906"/>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6" id="26"/>
            <p:cNvSpPr txBox="true"/>
            <p:nvPr/>
          </p:nvSpPr>
          <p:spPr>
            <a:xfrm>
              <a:off x="76200" y="38100"/>
              <a:ext cx="660400" cy="698500"/>
            </a:xfrm>
            <a:prstGeom prst="rect">
              <a:avLst/>
            </a:prstGeom>
          </p:spPr>
          <p:txBody>
            <a:bodyPr anchor="ctr" rtlCol="false" tIns="27228" lIns="27228" bIns="27228" rIns="27228"/>
            <a:lstStyle/>
            <a:p>
              <a:pPr algn="ctr">
                <a:lnSpc>
                  <a:spcPts val="2659"/>
                </a:lnSpc>
              </a:pPr>
            </a:p>
          </p:txBody>
        </p:sp>
      </p:grpSp>
      <p:grpSp>
        <p:nvGrpSpPr>
          <p:cNvPr name="Group 27" id="27"/>
          <p:cNvGrpSpPr/>
          <p:nvPr/>
        </p:nvGrpSpPr>
        <p:grpSpPr>
          <a:xfrm rot="0">
            <a:off x="11891340" y="5506861"/>
            <a:ext cx="3923526" cy="3923526"/>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5046" t="0" r="-25046" b="0"/>
              </a:stretch>
            </a:blipFill>
            <a:ln w="180975" cap="sq">
              <a:gradFill>
                <a:gsLst>
                  <a:gs pos="0">
                    <a:srgbClr val="EFF1F1">
                      <a:alpha val="100000"/>
                    </a:srgbClr>
                  </a:gs>
                  <a:gs pos="100000">
                    <a:srgbClr val="FFFFFF">
                      <a:alpha val="100000"/>
                    </a:srgbClr>
                  </a:gs>
                </a:gsLst>
                <a:lin ang="5400000"/>
              </a:gradFill>
              <a:prstDash val="solid"/>
              <a:miter/>
            </a:ln>
          </p:spPr>
        </p:sp>
      </p:grpSp>
      <p:sp>
        <p:nvSpPr>
          <p:cNvPr name="Freeform 29" id="29"/>
          <p:cNvSpPr/>
          <p:nvPr/>
        </p:nvSpPr>
        <p:spPr>
          <a:xfrm flipH="true" flipV="false" rot="4575239">
            <a:off x="11636581" y="-2813488"/>
            <a:ext cx="5424492" cy="8399214"/>
          </a:xfrm>
          <a:custGeom>
            <a:avLst/>
            <a:gdLst/>
            <a:ahLst/>
            <a:cxnLst/>
            <a:rect r="r" b="b" t="t" l="l"/>
            <a:pathLst>
              <a:path h="8399214" w="5424492">
                <a:moveTo>
                  <a:pt x="5424492" y="0"/>
                </a:moveTo>
                <a:lnTo>
                  <a:pt x="0" y="0"/>
                </a:lnTo>
                <a:lnTo>
                  <a:pt x="0" y="8399214"/>
                </a:lnTo>
                <a:lnTo>
                  <a:pt x="5424492" y="8399214"/>
                </a:lnTo>
                <a:lnTo>
                  <a:pt x="5424492" y="0"/>
                </a:lnTo>
                <a:close/>
              </a:path>
            </a:pathLst>
          </a:custGeom>
          <a:blipFill>
            <a:blip r:embed="rId6"/>
            <a:stretch>
              <a:fillRect l="0" t="0" r="0" b="0"/>
            </a:stretch>
          </a:blipFill>
        </p:spPr>
      </p:sp>
      <p:sp>
        <p:nvSpPr>
          <p:cNvPr name="Freeform 30" id="30"/>
          <p:cNvSpPr/>
          <p:nvPr/>
        </p:nvSpPr>
        <p:spPr>
          <a:xfrm flipH="false" flipV="false" rot="0">
            <a:off x="11358765" y="296389"/>
            <a:ext cx="4988677" cy="2501510"/>
          </a:xfrm>
          <a:custGeom>
            <a:avLst/>
            <a:gdLst/>
            <a:ahLst/>
            <a:cxnLst/>
            <a:rect r="r" b="b" t="t" l="l"/>
            <a:pathLst>
              <a:path h="2501510" w="4988677">
                <a:moveTo>
                  <a:pt x="0" y="0"/>
                </a:moveTo>
                <a:lnTo>
                  <a:pt x="4988677" y="0"/>
                </a:lnTo>
                <a:lnTo>
                  <a:pt x="4988677" y="2501510"/>
                </a:lnTo>
                <a:lnTo>
                  <a:pt x="0" y="2501510"/>
                </a:lnTo>
                <a:lnTo>
                  <a:pt x="0" y="0"/>
                </a:lnTo>
                <a:close/>
              </a:path>
            </a:pathLst>
          </a:custGeom>
          <a:blipFill>
            <a:blip r:embed="rId7"/>
            <a:stretch>
              <a:fillRect l="0" t="0" r="0" b="-99426"/>
            </a:stretch>
          </a:blipFill>
        </p:spPr>
      </p:sp>
      <p:grpSp>
        <p:nvGrpSpPr>
          <p:cNvPr name="Group 31" id="31"/>
          <p:cNvGrpSpPr/>
          <p:nvPr/>
        </p:nvGrpSpPr>
        <p:grpSpPr>
          <a:xfrm rot="0">
            <a:off x="11656480" y="625339"/>
            <a:ext cx="4393247" cy="4393247"/>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33" id="33"/>
            <p:cNvSpPr txBox="true"/>
            <p:nvPr/>
          </p:nvSpPr>
          <p:spPr>
            <a:xfrm>
              <a:off x="76200" y="38100"/>
              <a:ext cx="660400" cy="698500"/>
            </a:xfrm>
            <a:prstGeom prst="rect">
              <a:avLst/>
            </a:prstGeom>
          </p:spPr>
          <p:txBody>
            <a:bodyPr anchor="ctr" rtlCol="false" tIns="27228" lIns="27228" bIns="27228" rIns="27228"/>
            <a:lstStyle/>
            <a:p>
              <a:pPr algn="ctr">
                <a:lnSpc>
                  <a:spcPts val="2659"/>
                </a:lnSpc>
              </a:pPr>
            </a:p>
          </p:txBody>
        </p:sp>
      </p:grpSp>
      <p:grpSp>
        <p:nvGrpSpPr>
          <p:cNvPr name="Group 34" id="34"/>
          <p:cNvGrpSpPr/>
          <p:nvPr/>
        </p:nvGrpSpPr>
        <p:grpSpPr>
          <a:xfrm rot="0">
            <a:off x="11442525" y="383633"/>
            <a:ext cx="4821157" cy="2410579"/>
            <a:chOff x="0" y="0"/>
            <a:chExt cx="660400" cy="330200"/>
          </a:xfrm>
        </p:grpSpPr>
        <p:sp>
          <p:nvSpPr>
            <p:cNvPr name="Freeform 35" id="35"/>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36" id="36"/>
            <p:cNvSpPr txBox="true"/>
            <p:nvPr/>
          </p:nvSpPr>
          <p:spPr>
            <a:xfrm>
              <a:off x="0" y="88900"/>
              <a:ext cx="660400" cy="241300"/>
            </a:xfrm>
            <a:prstGeom prst="rect">
              <a:avLst/>
            </a:prstGeom>
          </p:spPr>
          <p:txBody>
            <a:bodyPr anchor="ctr" rtlCol="false" tIns="27228" lIns="27228" bIns="27228" rIns="27228"/>
            <a:lstStyle/>
            <a:p>
              <a:pPr algn="ctr">
                <a:lnSpc>
                  <a:spcPts val="2659"/>
                </a:lnSpc>
              </a:pPr>
            </a:p>
          </p:txBody>
        </p:sp>
      </p:grpSp>
      <p:sp>
        <p:nvSpPr>
          <p:cNvPr name="Freeform 37" id="37"/>
          <p:cNvSpPr/>
          <p:nvPr/>
        </p:nvSpPr>
        <p:spPr>
          <a:xfrm flipH="false" flipV="false" rot="0">
            <a:off x="11637081" y="602353"/>
            <a:ext cx="4432046" cy="4432046"/>
          </a:xfrm>
          <a:custGeom>
            <a:avLst/>
            <a:gdLst/>
            <a:ahLst/>
            <a:cxnLst/>
            <a:rect r="r" b="b" t="t" l="l"/>
            <a:pathLst>
              <a:path h="4432046" w="4432046">
                <a:moveTo>
                  <a:pt x="0" y="0"/>
                </a:moveTo>
                <a:lnTo>
                  <a:pt x="4432045" y="0"/>
                </a:lnTo>
                <a:lnTo>
                  <a:pt x="4432045" y="4432046"/>
                </a:lnTo>
                <a:lnTo>
                  <a:pt x="0" y="4432046"/>
                </a:lnTo>
                <a:lnTo>
                  <a:pt x="0" y="0"/>
                </a:lnTo>
                <a:close/>
              </a:path>
            </a:pathLst>
          </a:custGeom>
          <a:blipFill>
            <a:blip r:embed="rId7"/>
            <a:stretch>
              <a:fillRect l="0" t="0" r="0" b="0"/>
            </a:stretch>
          </a:blipFill>
        </p:spPr>
      </p:sp>
      <p:grpSp>
        <p:nvGrpSpPr>
          <p:cNvPr name="Group 38" id="38"/>
          <p:cNvGrpSpPr/>
          <p:nvPr/>
        </p:nvGrpSpPr>
        <p:grpSpPr>
          <a:xfrm rot="0">
            <a:off x="11729650" y="694923"/>
            <a:ext cx="4246906" cy="4246906"/>
            <a:chOff x="0" y="0"/>
            <a:chExt cx="812800" cy="812800"/>
          </a:xfrm>
        </p:grpSpPr>
        <p:sp>
          <p:nvSpPr>
            <p:cNvPr name="Freeform 39" id="3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40" id="40"/>
            <p:cNvSpPr txBox="true"/>
            <p:nvPr/>
          </p:nvSpPr>
          <p:spPr>
            <a:xfrm>
              <a:off x="76200" y="38100"/>
              <a:ext cx="660400" cy="698500"/>
            </a:xfrm>
            <a:prstGeom prst="rect">
              <a:avLst/>
            </a:prstGeom>
          </p:spPr>
          <p:txBody>
            <a:bodyPr anchor="ctr" rtlCol="false" tIns="27228" lIns="27228" bIns="27228" rIns="27228"/>
            <a:lstStyle/>
            <a:p>
              <a:pPr algn="ctr">
                <a:lnSpc>
                  <a:spcPts val="2659"/>
                </a:lnSpc>
              </a:pPr>
            </a:p>
          </p:txBody>
        </p:sp>
      </p:grpSp>
      <p:grpSp>
        <p:nvGrpSpPr>
          <p:cNvPr name="Group 41" id="41"/>
          <p:cNvGrpSpPr/>
          <p:nvPr/>
        </p:nvGrpSpPr>
        <p:grpSpPr>
          <a:xfrm rot="0">
            <a:off x="11891340" y="856612"/>
            <a:ext cx="3923526" cy="3923526"/>
            <a:chOff x="0" y="0"/>
            <a:chExt cx="812800" cy="812800"/>
          </a:xfrm>
        </p:grpSpPr>
        <p:sp>
          <p:nvSpPr>
            <p:cNvPr name="Freeform 42" id="4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22859" t="0" r="-22859" b="0"/>
              </a:stretch>
            </a:blipFill>
            <a:ln w="180975" cap="sq">
              <a:gradFill>
                <a:gsLst>
                  <a:gs pos="0">
                    <a:srgbClr val="EFF1F1">
                      <a:alpha val="100000"/>
                    </a:srgbClr>
                  </a:gs>
                  <a:gs pos="100000">
                    <a:srgbClr val="FFFFFF">
                      <a:alpha val="100000"/>
                    </a:srgbClr>
                  </a:gs>
                </a:gsLst>
                <a:lin ang="5400000"/>
              </a:gradFill>
              <a:prstDash val="solid"/>
              <a:miter/>
            </a:ln>
          </p:spPr>
        </p:sp>
      </p:grpSp>
      <p:sp>
        <p:nvSpPr>
          <p:cNvPr name="Freeform 43" id="43"/>
          <p:cNvSpPr/>
          <p:nvPr/>
        </p:nvSpPr>
        <p:spPr>
          <a:xfrm flipH="false" flipV="false" rot="0">
            <a:off x="7408118" y="7380426"/>
            <a:ext cx="2776787" cy="2776116"/>
          </a:xfrm>
          <a:custGeom>
            <a:avLst/>
            <a:gdLst/>
            <a:ahLst/>
            <a:cxnLst/>
            <a:rect r="r" b="b" t="t" l="l"/>
            <a:pathLst>
              <a:path h="2776116" w="2776787">
                <a:moveTo>
                  <a:pt x="0" y="0"/>
                </a:moveTo>
                <a:lnTo>
                  <a:pt x="2776788" y="0"/>
                </a:lnTo>
                <a:lnTo>
                  <a:pt x="2776788" y="2776116"/>
                </a:lnTo>
                <a:lnTo>
                  <a:pt x="0" y="2776116"/>
                </a:lnTo>
                <a:lnTo>
                  <a:pt x="0" y="0"/>
                </a:lnTo>
                <a:close/>
              </a:path>
            </a:pathLst>
          </a:custGeom>
          <a:blipFill>
            <a:blip r:embed="rId10"/>
            <a:stretch>
              <a:fillRect l="0" t="0" r="0" b="0"/>
            </a:stretch>
          </a:blipFill>
        </p:spPr>
      </p:sp>
      <p:sp>
        <p:nvSpPr>
          <p:cNvPr name="Freeform 44" id="44"/>
          <p:cNvSpPr/>
          <p:nvPr/>
        </p:nvSpPr>
        <p:spPr>
          <a:xfrm flipH="false" flipV="false" rot="0">
            <a:off x="15511213" y="-359358"/>
            <a:ext cx="2776787" cy="2776116"/>
          </a:xfrm>
          <a:custGeom>
            <a:avLst/>
            <a:gdLst/>
            <a:ahLst/>
            <a:cxnLst/>
            <a:rect r="r" b="b" t="t" l="l"/>
            <a:pathLst>
              <a:path h="2776116" w="2776787">
                <a:moveTo>
                  <a:pt x="0" y="0"/>
                </a:moveTo>
                <a:lnTo>
                  <a:pt x="2776787" y="0"/>
                </a:lnTo>
                <a:lnTo>
                  <a:pt x="2776787" y="2776116"/>
                </a:lnTo>
                <a:lnTo>
                  <a:pt x="0" y="2776116"/>
                </a:lnTo>
                <a:lnTo>
                  <a:pt x="0" y="0"/>
                </a:lnTo>
                <a:close/>
              </a:path>
            </a:pathLst>
          </a:custGeom>
          <a:blipFill>
            <a:blip r:embed="rId10"/>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985118" y="575953"/>
            <a:ext cx="8596324" cy="1095993"/>
          </a:xfrm>
          <a:prstGeom prst="rect">
            <a:avLst/>
          </a:prstGeom>
        </p:spPr>
        <p:txBody>
          <a:bodyPr anchor="t" rtlCol="false" tIns="0" lIns="0" bIns="0" rIns="0">
            <a:spAutoFit/>
          </a:bodyPr>
          <a:lstStyle/>
          <a:p>
            <a:pPr algn="l">
              <a:lnSpc>
                <a:spcPts val="8245"/>
              </a:lnSpc>
            </a:pPr>
            <a:r>
              <a:rPr lang="en-US" b="true" sz="8500" spc="-425">
                <a:solidFill>
                  <a:srgbClr val="A1F1FF"/>
                </a:solidFill>
                <a:latin typeface="Antonio Bold"/>
                <a:ea typeface="Antonio Bold"/>
                <a:cs typeface="Antonio Bold"/>
                <a:sym typeface="Antonio Bold"/>
              </a:rPr>
              <a:t>संस्थापक  / अध्यक्ष </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1028700" y="2751270"/>
            <a:ext cx="7488547" cy="26001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श्री विष्णू दूबे जी न केवल एक सशक्त कवि हैं, बल्कि विचारों से समाज को जागरित करने वाले साहित्यिक योद्धा भी हैं। उनकी रचनाएँ आमजन की पीड़ा, सामाजिक विषमताओं और मानवीय संवेदनाओं को गहराई से छूती हैं। उनके शब्द सिर्फ कविता नहीं, बल्कि परिवर्तन की चिंगारी होते हैं। साहित्य के माध्यम से उन्होंने सदैव समाज को सकारात्मक सोच और नैतिक मूल्यों की ओर प्रेरित किया है।</a:t>
            </a:r>
          </a:p>
          <a:p>
            <a:pPr algn="just">
              <a:lnSpc>
                <a:spcPts val="2999"/>
              </a:lnSpc>
            </a:pPr>
          </a:p>
        </p:txBody>
      </p:sp>
      <p:grpSp>
        <p:nvGrpSpPr>
          <p:cNvPr name="Group 7" id="7"/>
          <p:cNvGrpSpPr/>
          <p:nvPr/>
        </p:nvGrpSpPr>
        <p:grpSpPr>
          <a:xfrm rot="0">
            <a:off x="-445212" y="6910056"/>
            <a:ext cx="17704512" cy="2509170"/>
            <a:chOff x="0" y="0"/>
            <a:chExt cx="4838770" cy="685774"/>
          </a:xfrm>
        </p:grpSpPr>
        <p:sp>
          <p:nvSpPr>
            <p:cNvPr name="Freeform 8" id="8"/>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9" id="9"/>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TextBox 10" id="10"/>
          <p:cNvSpPr txBox="true"/>
          <p:nvPr/>
        </p:nvSpPr>
        <p:spPr>
          <a:xfrm rot="0">
            <a:off x="514433" y="7677450"/>
            <a:ext cx="15349246" cy="18572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काव्यधारा फाउंडेशन ट्रस्ट की स्थापना विष्णू दूबे जी की उसी सोच का परिणाम है, जिसमें उन्होंने सेवा को केवल कर्म नहीं, कर्तव्य माना। शिक्षा, स्वच्छता, पर्यावरण संरक्षण, बाल अधिकार और ग्रामीण विकास जैसे क्षेत्रों में उनका योगदान उल्लेखनीय है। वे समाज के अंतिम पंक्ति के व्यक्ति तक बदलाव पहुँचाने में विश्वास रखते हैं। उनके नेतृत्व में ट्रस्ट न केवल बढ़ रहा है, बल्कि सैकड़ों लोगों की ज़िंदगी में आशा और अवसर का संचार कर रहा है।</a:t>
            </a:r>
          </a:p>
          <a:p>
            <a:pPr algn="just">
              <a:lnSpc>
                <a:spcPts val="2999"/>
              </a:lnSpc>
            </a:pPr>
          </a:p>
        </p:txBody>
      </p:sp>
      <p:grpSp>
        <p:nvGrpSpPr>
          <p:cNvPr name="Group 11" id="11"/>
          <p:cNvGrpSpPr/>
          <p:nvPr/>
        </p:nvGrpSpPr>
        <p:grpSpPr>
          <a:xfrm rot="0">
            <a:off x="1028700" y="5481954"/>
            <a:ext cx="3868099" cy="380584"/>
            <a:chOff x="0" y="0"/>
            <a:chExt cx="5157465" cy="507445"/>
          </a:xfrm>
        </p:grpSpPr>
        <p:sp>
          <p:nvSpPr>
            <p:cNvPr name="TextBox 12" id="12"/>
            <p:cNvSpPr txBox="true"/>
            <p:nvPr/>
          </p:nvSpPr>
          <p:spPr>
            <a:xfrm rot="0">
              <a:off x="751977" y="0"/>
              <a:ext cx="440548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कवि </a:t>
              </a:r>
            </a:p>
          </p:txBody>
        </p:sp>
        <p:sp>
          <p:nvSpPr>
            <p:cNvPr name="Freeform 13" id="13"/>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grpSp>
        <p:nvGrpSpPr>
          <p:cNvPr name="Group 14" id="14"/>
          <p:cNvGrpSpPr/>
          <p:nvPr/>
        </p:nvGrpSpPr>
        <p:grpSpPr>
          <a:xfrm rot="0">
            <a:off x="5388137" y="5481954"/>
            <a:ext cx="5081734" cy="380584"/>
            <a:chOff x="0" y="0"/>
            <a:chExt cx="6775645" cy="507445"/>
          </a:xfrm>
        </p:grpSpPr>
        <p:sp>
          <p:nvSpPr>
            <p:cNvPr name="TextBox 15" id="15"/>
            <p:cNvSpPr txBox="true"/>
            <p:nvPr/>
          </p:nvSpPr>
          <p:spPr>
            <a:xfrm rot="0">
              <a:off x="751977" y="0"/>
              <a:ext cx="602366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समाजसेवी </a:t>
              </a:r>
            </a:p>
          </p:txBody>
        </p:sp>
        <p:sp>
          <p:nvSpPr>
            <p:cNvPr name="Freeform 16" id="16"/>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
        <p:nvSpPr>
          <p:cNvPr name="Freeform 17" id="17"/>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7"/>
            <a:stretch>
              <a:fillRect l="0" t="0" r="0" b="-99426"/>
            </a:stretch>
          </a:blipFill>
        </p:spPr>
      </p:sp>
      <p:grpSp>
        <p:nvGrpSpPr>
          <p:cNvPr name="Group 18" id="18"/>
          <p:cNvGrpSpPr/>
          <p:nvPr/>
        </p:nvGrpSpPr>
        <p:grpSpPr>
          <a:xfrm rot="-10800000">
            <a:off x="11307619" y="728944"/>
            <a:ext cx="6633971" cy="6633971"/>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20" id="20"/>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21" id="21"/>
          <p:cNvGrpSpPr/>
          <p:nvPr/>
        </p:nvGrpSpPr>
        <p:grpSpPr>
          <a:xfrm rot="-10800000">
            <a:off x="11084225" y="4051346"/>
            <a:ext cx="7080758" cy="3540379"/>
            <a:chOff x="0" y="0"/>
            <a:chExt cx="660400" cy="330200"/>
          </a:xfrm>
        </p:grpSpPr>
        <p:sp>
          <p:nvSpPr>
            <p:cNvPr name="Freeform 22" id="22"/>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23" id="23"/>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24" id="24"/>
          <p:cNvSpPr/>
          <p:nvPr/>
        </p:nvSpPr>
        <p:spPr>
          <a:xfrm flipH="false" flipV="false" rot="-10800000">
            <a:off x="11278325" y="705066"/>
            <a:ext cx="6692558" cy="6692558"/>
          </a:xfrm>
          <a:custGeom>
            <a:avLst/>
            <a:gdLst/>
            <a:ahLst/>
            <a:cxnLst/>
            <a:rect r="r" b="b" t="t" l="l"/>
            <a:pathLst>
              <a:path h="6692558" w="6692558">
                <a:moveTo>
                  <a:pt x="0" y="0"/>
                </a:moveTo>
                <a:lnTo>
                  <a:pt x="6692558" y="0"/>
                </a:lnTo>
                <a:lnTo>
                  <a:pt x="6692558" y="6692559"/>
                </a:lnTo>
                <a:lnTo>
                  <a:pt x="0" y="6692559"/>
                </a:lnTo>
                <a:lnTo>
                  <a:pt x="0" y="0"/>
                </a:lnTo>
                <a:close/>
              </a:path>
            </a:pathLst>
          </a:custGeom>
          <a:blipFill>
            <a:blip r:embed="rId7"/>
            <a:stretch>
              <a:fillRect l="0" t="0" r="0" b="0"/>
            </a:stretch>
          </a:blipFill>
        </p:spPr>
      </p:sp>
      <p:grpSp>
        <p:nvGrpSpPr>
          <p:cNvPr name="Group 25" id="25"/>
          <p:cNvGrpSpPr/>
          <p:nvPr/>
        </p:nvGrpSpPr>
        <p:grpSpPr>
          <a:xfrm rot="-10800000">
            <a:off x="11418109" y="844850"/>
            <a:ext cx="6412990" cy="6412990"/>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7" id="2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8" id="28"/>
          <p:cNvSpPr/>
          <p:nvPr/>
        </p:nvSpPr>
        <p:spPr>
          <a:xfrm flipH="false" flipV="false" rot="0">
            <a:off x="9581442" y="1050738"/>
            <a:ext cx="2776787" cy="2776116"/>
          </a:xfrm>
          <a:custGeom>
            <a:avLst/>
            <a:gdLst/>
            <a:ahLst/>
            <a:cxnLst/>
            <a:rect r="r" b="b" t="t" l="l"/>
            <a:pathLst>
              <a:path h="2776116" w="2776787">
                <a:moveTo>
                  <a:pt x="0" y="0"/>
                </a:moveTo>
                <a:lnTo>
                  <a:pt x="2776787" y="0"/>
                </a:lnTo>
                <a:lnTo>
                  <a:pt x="2776787" y="2776116"/>
                </a:lnTo>
                <a:lnTo>
                  <a:pt x="0" y="2776116"/>
                </a:lnTo>
                <a:lnTo>
                  <a:pt x="0" y="0"/>
                </a:lnTo>
                <a:close/>
              </a:path>
            </a:pathLst>
          </a:custGeom>
          <a:blipFill>
            <a:blip r:embed="rId8"/>
            <a:stretch>
              <a:fillRect l="0" t="0" r="0" b="0"/>
            </a:stretch>
          </a:blipFill>
        </p:spPr>
      </p:sp>
      <p:grpSp>
        <p:nvGrpSpPr>
          <p:cNvPr name="Group 29" id="29"/>
          <p:cNvGrpSpPr/>
          <p:nvPr/>
        </p:nvGrpSpPr>
        <p:grpSpPr>
          <a:xfrm rot="0">
            <a:off x="11662267" y="1098533"/>
            <a:ext cx="5924675" cy="5924675"/>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69273" t="-14716" r="0" b="-191534"/>
              </a:stretch>
            </a:blipFill>
            <a:ln w="180975" cap="sq">
              <a:gradFill>
                <a:gsLst>
                  <a:gs pos="0">
                    <a:srgbClr val="EFF1F1">
                      <a:alpha val="100000"/>
                    </a:srgbClr>
                  </a:gs>
                  <a:gs pos="100000">
                    <a:srgbClr val="FFFFFF">
                      <a:alpha val="100000"/>
                    </a:srgbClr>
                  </a:gs>
                </a:gsLst>
                <a:lin ang="5400000"/>
              </a:gradFill>
              <a:prstDash val="solid"/>
              <a:miter/>
            </a:ln>
          </p:spPr>
        </p:sp>
      </p:grpSp>
      <p:sp>
        <p:nvSpPr>
          <p:cNvPr name="TextBox 31" id="31"/>
          <p:cNvSpPr txBox="true"/>
          <p:nvPr/>
        </p:nvSpPr>
        <p:spPr>
          <a:xfrm rot="0">
            <a:off x="1028700" y="1781571"/>
            <a:ext cx="3304116" cy="666750"/>
          </a:xfrm>
          <a:prstGeom prst="rect">
            <a:avLst/>
          </a:prstGeom>
        </p:spPr>
        <p:txBody>
          <a:bodyPr anchor="t" rtlCol="false" tIns="0" lIns="0" bIns="0" rIns="0">
            <a:spAutoFit/>
          </a:bodyPr>
          <a:lstStyle/>
          <a:p>
            <a:pPr algn="l">
              <a:lnSpc>
                <a:spcPts val="5277"/>
              </a:lnSpc>
            </a:pPr>
            <a:r>
              <a:rPr lang="en-US" sz="4397" spc="-92">
                <a:solidFill>
                  <a:srgbClr val="FFFFFF"/>
                </a:solidFill>
                <a:latin typeface="DM Sans"/>
                <a:ea typeface="DM Sans"/>
                <a:cs typeface="DM Sans"/>
                <a:sym typeface="DM Sans"/>
              </a:rPr>
              <a:t>विष्णू दूबे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575953"/>
            <a:ext cx="8596324" cy="2134193"/>
          </a:xfrm>
          <a:prstGeom prst="rect">
            <a:avLst/>
          </a:prstGeom>
        </p:spPr>
        <p:txBody>
          <a:bodyPr anchor="t" rtlCol="false" tIns="0" lIns="0" bIns="0" rIns="0">
            <a:spAutoFit/>
          </a:bodyPr>
          <a:lstStyle/>
          <a:p>
            <a:pPr algn="l">
              <a:lnSpc>
                <a:spcPts val="8245"/>
              </a:lnSpc>
            </a:pPr>
            <a:r>
              <a:rPr lang="en-US" b="true" sz="8500" spc="-425">
                <a:solidFill>
                  <a:srgbClr val="A1F1FF"/>
                </a:solidFill>
                <a:latin typeface="Antonio Bold"/>
                <a:ea typeface="Antonio Bold"/>
                <a:cs typeface="Antonio Bold"/>
                <a:sym typeface="Antonio Bold"/>
              </a:rPr>
              <a:t>उपाध्यक्ष</a:t>
            </a:r>
          </a:p>
          <a:p>
            <a:pPr algn="l">
              <a:lnSpc>
                <a:spcPts val="8245"/>
              </a:lnSpc>
            </a:pP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1028700" y="2751270"/>
            <a:ext cx="7488547" cy="222870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श्री सूरज मिश्रा जी लखनऊ हाई कोर्ट के प्रतिष्ठित अधिवक्ता हैं, जिन्हें विधि के क्षेत्र में वर्षों का अनुभव प्राप्त है। वे न केवल न्याय के लिए समर्पित हैं, बल्कि संवैधानिक मूल्यों की रक्षा के लिए भी सदैव अग्रणी रहे हैं। उनका व्यावसायिक दृष्टिकोण, तर्कशक्ति और सामाजिक न्याय के प्रति प्रतिबद्धता उन्हें एक जिम्मेदार और प्रभावशाली विधिज्ञ बनाती है।</a:t>
            </a:r>
          </a:p>
        </p:txBody>
      </p:sp>
      <p:grpSp>
        <p:nvGrpSpPr>
          <p:cNvPr name="Group 7" id="7"/>
          <p:cNvGrpSpPr/>
          <p:nvPr/>
        </p:nvGrpSpPr>
        <p:grpSpPr>
          <a:xfrm rot="0">
            <a:off x="-445212" y="6910056"/>
            <a:ext cx="17704512" cy="2509170"/>
            <a:chOff x="0" y="0"/>
            <a:chExt cx="4838770" cy="685774"/>
          </a:xfrm>
        </p:grpSpPr>
        <p:sp>
          <p:nvSpPr>
            <p:cNvPr name="Freeform 8" id="8"/>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9" id="9"/>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TextBox 10" id="10"/>
          <p:cNvSpPr txBox="true"/>
          <p:nvPr/>
        </p:nvSpPr>
        <p:spPr>
          <a:xfrm rot="0">
            <a:off x="514433" y="7677450"/>
            <a:ext cx="15349246"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काव्यधारा फाउंडेशन ट्रस्ट के अध्यक्ष के रूप में सूरज मिश्रा जी समाज में व्याप्त असमानता, शोषण और उपेक्षा के विरुद्ध दृढ़ आवाज़ बनकर खड़े हैं। उनका विश्वास है कि विधि और सेवा का सम्मिलन ही समाज को सशक्त बना सकता है। वे ट्रस्ट की प्रत्येक पहल में सक्रिय भागीदारी निभाते हैं और समाज के वंचित वर्गों को न्याय, शिक्षा और सम्मान दिलाने के लिए निरंतर प्रयासरत रहते हैं।</a:t>
            </a:r>
          </a:p>
        </p:txBody>
      </p:sp>
      <p:grpSp>
        <p:nvGrpSpPr>
          <p:cNvPr name="Group 11" id="11"/>
          <p:cNvGrpSpPr/>
          <p:nvPr/>
        </p:nvGrpSpPr>
        <p:grpSpPr>
          <a:xfrm rot="0">
            <a:off x="1028700" y="5481954"/>
            <a:ext cx="3868099" cy="380584"/>
            <a:chOff x="0" y="0"/>
            <a:chExt cx="5157465" cy="507445"/>
          </a:xfrm>
        </p:grpSpPr>
        <p:sp>
          <p:nvSpPr>
            <p:cNvPr name="TextBox 12" id="12"/>
            <p:cNvSpPr txBox="true"/>
            <p:nvPr/>
          </p:nvSpPr>
          <p:spPr>
            <a:xfrm rot="0">
              <a:off x="751977" y="0"/>
              <a:ext cx="440548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वकील , लखनऊ हाई कोर्ट </a:t>
              </a:r>
            </a:p>
          </p:txBody>
        </p:sp>
        <p:sp>
          <p:nvSpPr>
            <p:cNvPr name="Freeform 13" id="13"/>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grpSp>
        <p:nvGrpSpPr>
          <p:cNvPr name="Group 14" id="14"/>
          <p:cNvGrpSpPr/>
          <p:nvPr/>
        </p:nvGrpSpPr>
        <p:grpSpPr>
          <a:xfrm rot="0">
            <a:off x="5388137" y="5481954"/>
            <a:ext cx="5081734" cy="380584"/>
            <a:chOff x="0" y="0"/>
            <a:chExt cx="6775645" cy="507445"/>
          </a:xfrm>
        </p:grpSpPr>
        <p:sp>
          <p:nvSpPr>
            <p:cNvPr name="TextBox 15" id="15"/>
            <p:cNvSpPr txBox="true"/>
            <p:nvPr/>
          </p:nvSpPr>
          <p:spPr>
            <a:xfrm rot="0">
              <a:off x="751977" y="0"/>
              <a:ext cx="602366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समाजसेवी </a:t>
              </a:r>
            </a:p>
          </p:txBody>
        </p:sp>
        <p:sp>
          <p:nvSpPr>
            <p:cNvPr name="Freeform 16" id="16"/>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
        <p:nvSpPr>
          <p:cNvPr name="Freeform 17" id="17"/>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7"/>
            <a:stretch>
              <a:fillRect l="0" t="0" r="0" b="-99426"/>
            </a:stretch>
          </a:blipFill>
        </p:spPr>
      </p:sp>
      <p:grpSp>
        <p:nvGrpSpPr>
          <p:cNvPr name="Group 18" id="18"/>
          <p:cNvGrpSpPr/>
          <p:nvPr/>
        </p:nvGrpSpPr>
        <p:grpSpPr>
          <a:xfrm rot="-10800000">
            <a:off x="11307619" y="728944"/>
            <a:ext cx="6633971" cy="6633971"/>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20" id="20"/>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21" id="21"/>
          <p:cNvGrpSpPr/>
          <p:nvPr/>
        </p:nvGrpSpPr>
        <p:grpSpPr>
          <a:xfrm rot="-10800000">
            <a:off x="11084225" y="4051346"/>
            <a:ext cx="7080758" cy="3540379"/>
            <a:chOff x="0" y="0"/>
            <a:chExt cx="660400" cy="330200"/>
          </a:xfrm>
        </p:grpSpPr>
        <p:sp>
          <p:nvSpPr>
            <p:cNvPr name="Freeform 22" id="22"/>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23" id="23"/>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24" id="24"/>
          <p:cNvSpPr/>
          <p:nvPr/>
        </p:nvSpPr>
        <p:spPr>
          <a:xfrm flipH="false" flipV="false" rot="-10800000">
            <a:off x="11278325" y="705066"/>
            <a:ext cx="6692558" cy="6692558"/>
          </a:xfrm>
          <a:custGeom>
            <a:avLst/>
            <a:gdLst/>
            <a:ahLst/>
            <a:cxnLst/>
            <a:rect r="r" b="b" t="t" l="l"/>
            <a:pathLst>
              <a:path h="6692558" w="6692558">
                <a:moveTo>
                  <a:pt x="0" y="0"/>
                </a:moveTo>
                <a:lnTo>
                  <a:pt x="6692558" y="0"/>
                </a:lnTo>
                <a:lnTo>
                  <a:pt x="6692558" y="6692559"/>
                </a:lnTo>
                <a:lnTo>
                  <a:pt x="0" y="6692559"/>
                </a:lnTo>
                <a:lnTo>
                  <a:pt x="0" y="0"/>
                </a:lnTo>
                <a:close/>
              </a:path>
            </a:pathLst>
          </a:custGeom>
          <a:blipFill>
            <a:blip r:embed="rId7"/>
            <a:stretch>
              <a:fillRect l="0" t="0" r="0" b="0"/>
            </a:stretch>
          </a:blipFill>
        </p:spPr>
      </p:sp>
      <p:grpSp>
        <p:nvGrpSpPr>
          <p:cNvPr name="Group 25" id="25"/>
          <p:cNvGrpSpPr/>
          <p:nvPr/>
        </p:nvGrpSpPr>
        <p:grpSpPr>
          <a:xfrm rot="-10800000">
            <a:off x="11418109" y="844850"/>
            <a:ext cx="6412990" cy="6412990"/>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7" id="2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8" id="28"/>
          <p:cNvSpPr/>
          <p:nvPr/>
        </p:nvSpPr>
        <p:spPr>
          <a:xfrm flipH="false" flipV="false" rot="0">
            <a:off x="9581442" y="1050738"/>
            <a:ext cx="2776787" cy="2776116"/>
          </a:xfrm>
          <a:custGeom>
            <a:avLst/>
            <a:gdLst/>
            <a:ahLst/>
            <a:cxnLst/>
            <a:rect r="r" b="b" t="t" l="l"/>
            <a:pathLst>
              <a:path h="2776116" w="2776787">
                <a:moveTo>
                  <a:pt x="0" y="0"/>
                </a:moveTo>
                <a:lnTo>
                  <a:pt x="2776787" y="0"/>
                </a:lnTo>
                <a:lnTo>
                  <a:pt x="2776787" y="2776116"/>
                </a:lnTo>
                <a:lnTo>
                  <a:pt x="0" y="2776116"/>
                </a:lnTo>
                <a:lnTo>
                  <a:pt x="0" y="0"/>
                </a:lnTo>
                <a:close/>
              </a:path>
            </a:pathLst>
          </a:custGeom>
          <a:blipFill>
            <a:blip r:embed="rId8"/>
            <a:stretch>
              <a:fillRect l="0" t="0" r="0" b="0"/>
            </a:stretch>
          </a:blipFill>
        </p:spPr>
      </p:sp>
      <p:grpSp>
        <p:nvGrpSpPr>
          <p:cNvPr name="Group 29" id="29"/>
          <p:cNvGrpSpPr/>
          <p:nvPr/>
        </p:nvGrpSpPr>
        <p:grpSpPr>
          <a:xfrm rot="0">
            <a:off x="11662267" y="1098533"/>
            <a:ext cx="5924675" cy="5924675"/>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107798" t="-5663" r="0" b="-158283"/>
              </a:stretch>
            </a:blipFill>
            <a:ln w="180975" cap="sq">
              <a:gradFill>
                <a:gsLst>
                  <a:gs pos="0">
                    <a:srgbClr val="EFF1F1">
                      <a:alpha val="100000"/>
                    </a:srgbClr>
                  </a:gs>
                  <a:gs pos="100000">
                    <a:srgbClr val="FFFFFF">
                      <a:alpha val="100000"/>
                    </a:srgbClr>
                  </a:gs>
                </a:gsLst>
                <a:lin ang="5400000"/>
              </a:gradFill>
              <a:prstDash val="solid"/>
              <a:miter/>
            </a:ln>
          </p:spPr>
        </p:sp>
      </p:grpSp>
      <p:sp>
        <p:nvSpPr>
          <p:cNvPr name="TextBox 31" id="31"/>
          <p:cNvSpPr txBox="true"/>
          <p:nvPr/>
        </p:nvSpPr>
        <p:spPr>
          <a:xfrm rot="0">
            <a:off x="1028700" y="1781571"/>
            <a:ext cx="3304116" cy="666750"/>
          </a:xfrm>
          <a:prstGeom prst="rect">
            <a:avLst/>
          </a:prstGeom>
        </p:spPr>
        <p:txBody>
          <a:bodyPr anchor="t" rtlCol="false" tIns="0" lIns="0" bIns="0" rIns="0">
            <a:spAutoFit/>
          </a:bodyPr>
          <a:lstStyle/>
          <a:p>
            <a:pPr algn="l">
              <a:lnSpc>
                <a:spcPts val="5277"/>
              </a:lnSpc>
            </a:pPr>
            <a:r>
              <a:rPr lang="en-US" sz="4397" spc="-92">
                <a:solidFill>
                  <a:srgbClr val="FFFFFF"/>
                </a:solidFill>
                <a:latin typeface="DM Sans"/>
                <a:ea typeface="DM Sans"/>
                <a:cs typeface="DM Sans"/>
                <a:sym typeface="DM Sans"/>
              </a:rPr>
              <a:t>सूरज मिश्रा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575953"/>
            <a:ext cx="8596324" cy="1095993"/>
          </a:xfrm>
          <a:prstGeom prst="rect">
            <a:avLst/>
          </a:prstGeom>
        </p:spPr>
        <p:txBody>
          <a:bodyPr anchor="t" rtlCol="false" tIns="0" lIns="0" bIns="0" rIns="0">
            <a:spAutoFit/>
          </a:bodyPr>
          <a:lstStyle/>
          <a:p>
            <a:pPr algn="l">
              <a:lnSpc>
                <a:spcPts val="8245"/>
              </a:lnSpc>
            </a:pPr>
            <a:r>
              <a:rPr lang="en-US" b="true" sz="8500" spc="-425">
                <a:solidFill>
                  <a:srgbClr val="A1F1FF"/>
                </a:solidFill>
                <a:latin typeface="Antonio Bold"/>
                <a:ea typeface="Antonio Bold"/>
                <a:cs typeface="Antonio Bold"/>
                <a:sym typeface="Antonio Bold"/>
              </a:rPr>
              <a:t>महासचिव </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1028700" y="2751270"/>
            <a:ext cx="7488547" cy="26001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श्री मनीष पांडेय जी एक संवेदनशील कवि हैं, जिनकी लेखनी समाज की हकीकत, मानवीय संवेदनाओं और जन-चेतना को स्वर देती है। उनकी रचनाएँ सिर्फ शब्दों की साज-सज्जा नहीं, बल्कि समाज को झकझोरने वाली आवाज़ हैं। वे मानते हैं कि कविता केवल अभिव्यक्ति नहीं, बदलाव की चाबी होती है — और यही सोच उन्हें साहित्यिक मंचों पर एक अलग पहचान देती है।</a:t>
            </a:r>
          </a:p>
          <a:p>
            <a:pPr algn="just">
              <a:lnSpc>
                <a:spcPts val="2999"/>
              </a:lnSpc>
            </a:pPr>
          </a:p>
        </p:txBody>
      </p:sp>
      <p:grpSp>
        <p:nvGrpSpPr>
          <p:cNvPr name="Group 7" id="7"/>
          <p:cNvGrpSpPr/>
          <p:nvPr/>
        </p:nvGrpSpPr>
        <p:grpSpPr>
          <a:xfrm rot="0">
            <a:off x="-445212" y="6910056"/>
            <a:ext cx="17704512" cy="2509170"/>
            <a:chOff x="0" y="0"/>
            <a:chExt cx="4838770" cy="685774"/>
          </a:xfrm>
        </p:grpSpPr>
        <p:sp>
          <p:nvSpPr>
            <p:cNvPr name="Freeform 8" id="8"/>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9" id="9"/>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TextBox 10" id="10"/>
          <p:cNvSpPr txBox="true"/>
          <p:nvPr/>
        </p:nvSpPr>
        <p:spPr>
          <a:xfrm rot="0">
            <a:off x="514433" y="7677450"/>
            <a:ext cx="15349246" cy="148580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मेडिसिन सप्लाई के क्षेत्र में कार्यरत रहते हुए भी मनीष पांडेय जी ने अपने व्यवसाय को केवल लाभ का माध्यम नहीं, बल्कि जरूरतमंदों तक स्वास्थ्य सेवाएं पहुंचाने का एक ज़रिया बनाया है। महासचिव के रूप में वे ट्रस्ट की नीतियों को ज़मीनी स्तर तक ले जाने में महत्वपूर्ण भूमिका निभाते हैं। योजना, समन्वय और निष्पादन में उनकी कार्यशैली कुशल, संगठित और व्यवहारिक है।</a:t>
            </a:r>
          </a:p>
          <a:p>
            <a:pPr algn="just">
              <a:lnSpc>
                <a:spcPts val="2999"/>
              </a:lnSpc>
            </a:pPr>
          </a:p>
        </p:txBody>
      </p:sp>
      <p:grpSp>
        <p:nvGrpSpPr>
          <p:cNvPr name="Group 11" id="11"/>
          <p:cNvGrpSpPr/>
          <p:nvPr/>
        </p:nvGrpSpPr>
        <p:grpSpPr>
          <a:xfrm rot="0">
            <a:off x="1028700" y="5481954"/>
            <a:ext cx="3868099" cy="380584"/>
            <a:chOff x="0" y="0"/>
            <a:chExt cx="5157465" cy="507445"/>
          </a:xfrm>
        </p:grpSpPr>
        <p:sp>
          <p:nvSpPr>
            <p:cNvPr name="TextBox 12" id="12"/>
            <p:cNvSpPr txBox="true"/>
            <p:nvPr/>
          </p:nvSpPr>
          <p:spPr>
            <a:xfrm rot="0">
              <a:off x="751977" y="0"/>
              <a:ext cx="440548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कवि </a:t>
              </a:r>
            </a:p>
          </p:txBody>
        </p:sp>
        <p:sp>
          <p:nvSpPr>
            <p:cNvPr name="Freeform 13" id="13"/>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grpSp>
        <p:nvGrpSpPr>
          <p:cNvPr name="Group 14" id="14"/>
          <p:cNvGrpSpPr/>
          <p:nvPr/>
        </p:nvGrpSpPr>
        <p:grpSpPr>
          <a:xfrm rot="0">
            <a:off x="5388137" y="5481954"/>
            <a:ext cx="5081734" cy="380584"/>
            <a:chOff x="0" y="0"/>
            <a:chExt cx="6775645" cy="507445"/>
          </a:xfrm>
        </p:grpSpPr>
        <p:sp>
          <p:nvSpPr>
            <p:cNvPr name="TextBox 15" id="15"/>
            <p:cNvSpPr txBox="true"/>
            <p:nvPr/>
          </p:nvSpPr>
          <p:spPr>
            <a:xfrm rot="0">
              <a:off x="751977" y="0"/>
              <a:ext cx="602366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मेडिसिन सप्लायर</a:t>
              </a:r>
            </a:p>
          </p:txBody>
        </p:sp>
        <p:sp>
          <p:nvSpPr>
            <p:cNvPr name="Freeform 16" id="16"/>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
        <p:nvSpPr>
          <p:cNvPr name="Freeform 17" id="17"/>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7"/>
            <a:stretch>
              <a:fillRect l="0" t="0" r="0" b="-99426"/>
            </a:stretch>
          </a:blipFill>
        </p:spPr>
      </p:sp>
      <p:grpSp>
        <p:nvGrpSpPr>
          <p:cNvPr name="Group 18" id="18"/>
          <p:cNvGrpSpPr/>
          <p:nvPr/>
        </p:nvGrpSpPr>
        <p:grpSpPr>
          <a:xfrm rot="-10800000">
            <a:off x="11307619" y="728944"/>
            <a:ext cx="6633971" cy="6633971"/>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20" id="20"/>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21" id="21"/>
          <p:cNvGrpSpPr/>
          <p:nvPr/>
        </p:nvGrpSpPr>
        <p:grpSpPr>
          <a:xfrm rot="-10800000">
            <a:off x="11084225" y="4051346"/>
            <a:ext cx="7080758" cy="3540379"/>
            <a:chOff x="0" y="0"/>
            <a:chExt cx="660400" cy="330200"/>
          </a:xfrm>
        </p:grpSpPr>
        <p:sp>
          <p:nvSpPr>
            <p:cNvPr name="Freeform 22" id="22"/>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23" id="23"/>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24" id="24"/>
          <p:cNvSpPr/>
          <p:nvPr/>
        </p:nvSpPr>
        <p:spPr>
          <a:xfrm flipH="false" flipV="false" rot="-10800000">
            <a:off x="11278325" y="705066"/>
            <a:ext cx="6692558" cy="6692558"/>
          </a:xfrm>
          <a:custGeom>
            <a:avLst/>
            <a:gdLst/>
            <a:ahLst/>
            <a:cxnLst/>
            <a:rect r="r" b="b" t="t" l="l"/>
            <a:pathLst>
              <a:path h="6692558" w="6692558">
                <a:moveTo>
                  <a:pt x="0" y="0"/>
                </a:moveTo>
                <a:lnTo>
                  <a:pt x="6692558" y="0"/>
                </a:lnTo>
                <a:lnTo>
                  <a:pt x="6692558" y="6692559"/>
                </a:lnTo>
                <a:lnTo>
                  <a:pt x="0" y="6692559"/>
                </a:lnTo>
                <a:lnTo>
                  <a:pt x="0" y="0"/>
                </a:lnTo>
                <a:close/>
              </a:path>
            </a:pathLst>
          </a:custGeom>
          <a:blipFill>
            <a:blip r:embed="rId7"/>
            <a:stretch>
              <a:fillRect l="0" t="0" r="0" b="0"/>
            </a:stretch>
          </a:blipFill>
        </p:spPr>
      </p:sp>
      <p:grpSp>
        <p:nvGrpSpPr>
          <p:cNvPr name="Group 25" id="25"/>
          <p:cNvGrpSpPr/>
          <p:nvPr/>
        </p:nvGrpSpPr>
        <p:grpSpPr>
          <a:xfrm rot="-10800000">
            <a:off x="11418109" y="844850"/>
            <a:ext cx="6412990" cy="6412990"/>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7" id="2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8" id="28"/>
          <p:cNvSpPr/>
          <p:nvPr/>
        </p:nvSpPr>
        <p:spPr>
          <a:xfrm flipH="false" flipV="false" rot="0">
            <a:off x="9581442" y="1050738"/>
            <a:ext cx="2776787" cy="2776116"/>
          </a:xfrm>
          <a:custGeom>
            <a:avLst/>
            <a:gdLst/>
            <a:ahLst/>
            <a:cxnLst/>
            <a:rect r="r" b="b" t="t" l="l"/>
            <a:pathLst>
              <a:path h="2776116" w="2776787">
                <a:moveTo>
                  <a:pt x="0" y="0"/>
                </a:moveTo>
                <a:lnTo>
                  <a:pt x="2776787" y="0"/>
                </a:lnTo>
                <a:lnTo>
                  <a:pt x="2776787" y="2776116"/>
                </a:lnTo>
                <a:lnTo>
                  <a:pt x="0" y="2776116"/>
                </a:lnTo>
                <a:lnTo>
                  <a:pt x="0" y="0"/>
                </a:lnTo>
                <a:close/>
              </a:path>
            </a:pathLst>
          </a:custGeom>
          <a:blipFill>
            <a:blip r:embed="rId8"/>
            <a:stretch>
              <a:fillRect l="0" t="0" r="0" b="0"/>
            </a:stretch>
          </a:blipFill>
        </p:spPr>
      </p:sp>
      <p:grpSp>
        <p:nvGrpSpPr>
          <p:cNvPr name="Group 29" id="29"/>
          <p:cNvGrpSpPr/>
          <p:nvPr/>
        </p:nvGrpSpPr>
        <p:grpSpPr>
          <a:xfrm rot="0">
            <a:off x="11662267" y="1098533"/>
            <a:ext cx="5924675" cy="5924675"/>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3479" t="0" r="-3479" b="-90380"/>
              </a:stretch>
            </a:blipFill>
            <a:ln w="180975" cap="sq">
              <a:gradFill>
                <a:gsLst>
                  <a:gs pos="0">
                    <a:srgbClr val="EFF1F1">
                      <a:alpha val="100000"/>
                    </a:srgbClr>
                  </a:gs>
                  <a:gs pos="100000">
                    <a:srgbClr val="FFFFFF">
                      <a:alpha val="100000"/>
                    </a:srgbClr>
                  </a:gs>
                </a:gsLst>
                <a:lin ang="5400000"/>
              </a:gradFill>
              <a:prstDash val="solid"/>
              <a:miter/>
            </a:ln>
          </p:spPr>
        </p:sp>
      </p:grpSp>
      <p:sp>
        <p:nvSpPr>
          <p:cNvPr name="TextBox 31" id="31"/>
          <p:cNvSpPr txBox="true"/>
          <p:nvPr/>
        </p:nvSpPr>
        <p:spPr>
          <a:xfrm rot="0">
            <a:off x="1028700" y="1781571"/>
            <a:ext cx="3304116" cy="666750"/>
          </a:xfrm>
          <a:prstGeom prst="rect">
            <a:avLst/>
          </a:prstGeom>
        </p:spPr>
        <p:txBody>
          <a:bodyPr anchor="t" rtlCol="false" tIns="0" lIns="0" bIns="0" rIns="0">
            <a:spAutoFit/>
          </a:bodyPr>
          <a:lstStyle/>
          <a:p>
            <a:pPr algn="l">
              <a:lnSpc>
                <a:spcPts val="5277"/>
              </a:lnSpc>
            </a:pPr>
            <a:r>
              <a:rPr lang="en-US" sz="4397" spc="-92">
                <a:solidFill>
                  <a:srgbClr val="FFFFFF"/>
                </a:solidFill>
                <a:latin typeface="DM Sans"/>
                <a:ea typeface="DM Sans"/>
                <a:cs typeface="DM Sans"/>
                <a:sym typeface="DM Sans"/>
              </a:rPr>
              <a:t>मनीष पांडेय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575953"/>
            <a:ext cx="8596324" cy="1095993"/>
          </a:xfrm>
          <a:prstGeom prst="rect">
            <a:avLst/>
          </a:prstGeom>
        </p:spPr>
        <p:txBody>
          <a:bodyPr anchor="t" rtlCol="false" tIns="0" lIns="0" bIns="0" rIns="0">
            <a:spAutoFit/>
          </a:bodyPr>
          <a:lstStyle/>
          <a:p>
            <a:pPr algn="l">
              <a:lnSpc>
                <a:spcPts val="8245"/>
              </a:lnSpc>
            </a:pPr>
            <a:r>
              <a:rPr lang="en-US" b="true" sz="8500" spc="-425">
                <a:solidFill>
                  <a:srgbClr val="A1F1FF"/>
                </a:solidFill>
                <a:latin typeface="Antonio Bold"/>
                <a:ea typeface="Antonio Bold"/>
                <a:cs typeface="Antonio Bold"/>
                <a:sym typeface="Antonio Bold"/>
              </a:rPr>
              <a:t>राष्ट्रीय  मंत्री </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1028700" y="2751270"/>
            <a:ext cx="7488547" cy="222870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श्री आस्त्विक द्विवेदी जी एक उभरते हुए मॉडल हैं, जिन्होंने अपनी कला, आत्मविश्वास और व्यक्तित्व के बल पर युवा वर्ग में एक विशेष पहचान बनाई है। उनका मानना है कि मंच पर जो प्रस्तुति होती है, वही समाज को बदलने की ताकत भी रखती है। वे केवल ग्लैमर तक सीमित नहीं हैं, बल्कि अपनी लोकप्रियता का उपयोग जनहित में जागरूकता फैलाने के लिए करते हैं।</a:t>
            </a:r>
          </a:p>
        </p:txBody>
      </p:sp>
      <p:grpSp>
        <p:nvGrpSpPr>
          <p:cNvPr name="Group 7" id="7"/>
          <p:cNvGrpSpPr/>
          <p:nvPr/>
        </p:nvGrpSpPr>
        <p:grpSpPr>
          <a:xfrm rot="0">
            <a:off x="-445212" y="6910056"/>
            <a:ext cx="17704512" cy="2509170"/>
            <a:chOff x="0" y="0"/>
            <a:chExt cx="4838770" cy="685774"/>
          </a:xfrm>
        </p:grpSpPr>
        <p:sp>
          <p:nvSpPr>
            <p:cNvPr name="Freeform 8" id="8"/>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9" id="9"/>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TextBox 10" id="10"/>
          <p:cNvSpPr txBox="true"/>
          <p:nvPr/>
        </p:nvSpPr>
        <p:spPr>
          <a:xfrm rot="0">
            <a:off x="514433" y="7677450"/>
            <a:ext cx="15349246"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राष्ट्रीय मंत्री के रूप में आस्त्विक जी संगठन की युवा शाखा को दिशा देने का कार्य करते हैं। वे सामाजिक अभियानों, जन-जागरूकता कार्यक्रमों और ज़रूरतमंदों की मदद के लिए लगातार सक्रिय रहते हैं। आधुनिक सोच और जमीनी जुड़ाव के साथ, वे काव्यधारा फाउंडेशन की पहुंच को देशभर के युवाओं तक ले जाने में महत्वपूर्ण भूमिका निभा रहे हैं।</a:t>
            </a:r>
          </a:p>
        </p:txBody>
      </p:sp>
      <p:grpSp>
        <p:nvGrpSpPr>
          <p:cNvPr name="Group 11" id="11"/>
          <p:cNvGrpSpPr/>
          <p:nvPr/>
        </p:nvGrpSpPr>
        <p:grpSpPr>
          <a:xfrm rot="0">
            <a:off x="1028700" y="5481954"/>
            <a:ext cx="3868099" cy="380584"/>
            <a:chOff x="0" y="0"/>
            <a:chExt cx="5157465" cy="507445"/>
          </a:xfrm>
        </p:grpSpPr>
        <p:sp>
          <p:nvSpPr>
            <p:cNvPr name="TextBox 12" id="12"/>
            <p:cNvSpPr txBox="true"/>
            <p:nvPr/>
          </p:nvSpPr>
          <p:spPr>
            <a:xfrm rot="0">
              <a:off x="751977" y="0"/>
              <a:ext cx="440548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मॉडल </a:t>
              </a:r>
            </a:p>
          </p:txBody>
        </p:sp>
        <p:sp>
          <p:nvSpPr>
            <p:cNvPr name="Freeform 13" id="13"/>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grpSp>
        <p:nvGrpSpPr>
          <p:cNvPr name="Group 14" id="14"/>
          <p:cNvGrpSpPr/>
          <p:nvPr/>
        </p:nvGrpSpPr>
        <p:grpSpPr>
          <a:xfrm rot="0">
            <a:off x="5388137" y="5481954"/>
            <a:ext cx="5081734" cy="380584"/>
            <a:chOff x="0" y="0"/>
            <a:chExt cx="6775645" cy="507445"/>
          </a:xfrm>
        </p:grpSpPr>
        <p:sp>
          <p:nvSpPr>
            <p:cNvPr name="TextBox 15" id="15"/>
            <p:cNvSpPr txBox="true"/>
            <p:nvPr/>
          </p:nvSpPr>
          <p:spPr>
            <a:xfrm rot="0">
              <a:off x="751977" y="0"/>
              <a:ext cx="602366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समाजसेवी </a:t>
              </a:r>
            </a:p>
          </p:txBody>
        </p:sp>
        <p:sp>
          <p:nvSpPr>
            <p:cNvPr name="Freeform 16" id="16"/>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
        <p:nvSpPr>
          <p:cNvPr name="Freeform 17" id="17"/>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7"/>
            <a:stretch>
              <a:fillRect l="0" t="0" r="0" b="-99426"/>
            </a:stretch>
          </a:blipFill>
        </p:spPr>
      </p:sp>
      <p:grpSp>
        <p:nvGrpSpPr>
          <p:cNvPr name="Group 18" id="18"/>
          <p:cNvGrpSpPr/>
          <p:nvPr/>
        </p:nvGrpSpPr>
        <p:grpSpPr>
          <a:xfrm rot="-10800000">
            <a:off x="11307619" y="728944"/>
            <a:ext cx="6633971" cy="6633971"/>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20" id="20"/>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21" id="21"/>
          <p:cNvGrpSpPr/>
          <p:nvPr/>
        </p:nvGrpSpPr>
        <p:grpSpPr>
          <a:xfrm rot="-10800000">
            <a:off x="11084225" y="4051346"/>
            <a:ext cx="7080758" cy="3540379"/>
            <a:chOff x="0" y="0"/>
            <a:chExt cx="660400" cy="330200"/>
          </a:xfrm>
        </p:grpSpPr>
        <p:sp>
          <p:nvSpPr>
            <p:cNvPr name="Freeform 22" id="22"/>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23" id="23"/>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24" id="24"/>
          <p:cNvSpPr/>
          <p:nvPr/>
        </p:nvSpPr>
        <p:spPr>
          <a:xfrm flipH="false" flipV="false" rot="-10800000">
            <a:off x="11278325" y="705066"/>
            <a:ext cx="6692558" cy="6692558"/>
          </a:xfrm>
          <a:custGeom>
            <a:avLst/>
            <a:gdLst/>
            <a:ahLst/>
            <a:cxnLst/>
            <a:rect r="r" b="b" t="t" l="l"/>
            <a:pathLst>
              <a:path h="6692558" w="6692558">
                <a:moveTo>
                  <a:pt x="0" y="0"/>
                </a:moveTo>
                <a:lnTo>
                  <a:pt x="6692558" y="0"/>
                </a:lnTo>
                <a:lnTo>
                  <a:pt x="6692558" y="6692559"/>
                </a:lnTo>
                <a:lnTo>
                  <a:pt x="0" y="6692559"/>
                </a:lnTo>
                <a:lnTo>
                  <a:pt x="0" y="0"/>
                </a:lnTo>
                <a:close/>
              </a:path>
            </a:pathLst>
          </a:custGeom>
          <a:blipFill>
            <a:blip r:embed="rId7"/>
            <a:stretch>
              <a:fillRect l="0" t="0" r="0" b="0"/>
            </a:stretch>
          </a:blipFill>
        </p:spPr>
      </p:sp>
      <p:grpSp>
        <p:nvGrpSpPr>
          <p:cNvPr name="Group 25" id="25"/>
          <p:cNvGrpSpPr/>
          <p:nvPr/>
        </p:nvGrpSpPr>
        <p:grpSpPr>
          <a:xfrm rot="-10800000">
            <a:off x="11418109" y="844850"/>
            <a:ext cx="6412990" cy="6412990"/>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7" id="2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8" id="28"/>
          <p:cNvSpPr/>
          <p:nvPr/>
        </p:nvSpPr>
        <p:spPr>
          <a:xfrm flipH="false" flipV="false" rot="0">
            <a:off x="9581442" y="1050738"/>
            <a:ext cx="2776787" cy="2776116"/>
          </a:xfrm>
          <a:custGeom>
            <a:avLst/>
            <a:gdLst/>
            <a:ahLst/>
            <a:cxnLst/>
            <a:rect r="r" b="b" t="t" l="l"/>
            <a:pathLst>
              <a:path h="2776116" w="2776787">
                <a:moveTo>
                  <a:pt x="0" y="0"/>
                </a:moveTo>
                <a:lnTo>
                  <a:pt x="2776787" y="0"/>
                </a:lnTo>
                <a:lnTo>
                  <a:pt x="2776787" y="2776116"/>
                </a:lnTo>
                <a:lnTo>
                  <a:pt x="0" y="2776116"/>
                </a:lnTo>
                <a:lnTo>
                  <a:pt x="0" y="0"/>
                </a:lnTo>
                <a:close/>
              </a:path>
            </a:pathLst>
          </a:custGeom>
          <a:blipFill>
            <a:blip r:embed="rId8"/>
            <a:stretch>
              <a:fillRect l="0" t="0" r="0" b="0"/>
            </a:stretch>
          </a:blipFill>
        </p:spPr>
      </p:sp>
      <p:grpSp>
        <p:nvGrpSpPr>
          <p:cNvPr name="Group 29" id="29"/>
          <p:cNvGrpSpPr/>
          <p:nvPr/>
        </p:nvGrpSpPr>
        <p:grpSpPr>
          <a:xfrm rot="0">
            <a:off x="11662267" y="1098533"/>
            <a:ext cx="5924675" cy="5924675"/>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5341" t="0" r="-5341" b="-117024"/>
              </a:stretch>
            </a:blipFill>
            <a:ln w="180975" cap="sq">
              <a:gradFill>
                <a:gsLst>
                  <a:gs pos="0">
                    <a:srgbClr val="EFF1F1">
                      <a:alpha val="100000"/>
                    </a:srgbClr>
                  </a:gs>
                  <a:gs pos="100000">
                    <a:srgbClr val="FFFFFF">
                      <a:alpha val="100000"/>
                    </a:srgbClr>
                  </a:gs>
                </a:gsLst>
                <a:lin ang="5400000"/>
              </a:gradFill>
              <a:prstDash val="solid"/>
              <a:miter/>
            </a:ln>
          </p:spPr>
        </p:sp>
      </p:grpSp>
      <p:sp>
        <p:nvSpPr>
          <p:cNvPr name="TextBox 31" id="31"/>
          <p:cNvSpPr txBox="true"/>
          <p:nvPr/>
        </p:nvSpPr>
        <p:spPr>
          <a:xfrm rot="0">
            <a:off x="818574" y="1887758"/>
            <a:ext cx="3304116" cy="666750"/>
          </a:xfrm>
          <a:prstGeom prst="rect">
            <a:avLst/>
          </a:prstGeom>
        </p:spPr>
        <p:txBody>
          <a:bodyPr anchor="t" rtlCol="false" tIns="0" lIns="0" bIns="0" rIns="0">
            <a:spAutoFit/>
          </a:bodyPr>
          <a:lstStyle/>
          <a:p>
            <a:pPr algn="l">
              <a:lnSpc>
                <a:spcPts val="5277"/>
              </a:lnSpc>
            </a:pPr>
            <a:r>
              <a:rPr lang="en-US" sz="4397" spc="-92">
                <a:solidFill>
                  <a:srgbClr val="FFFFFF"/>
                </a:solidFill>
                <a:latin typeface="DM Sans"/>
                <a:ea typeface="DM Sans"/>
                <a:cs typeface="DM Sans"/>
                <a:sym typeface="DM Sans"/>
              </a:rPr>
              <a:t>आस्त्विक द्विवेदी</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575953"/>
            <a:ext cx="8596324" cy="1095993"/>
          </a:xfrm>
          <a:prstGeom prst="rect">
            <a:avLst/>
          </a:prstGeom>
        </p:spPr>
        <p:txBody>
          <a:bodyPr anchor="t" rtlCol="false" tIns="0" lIns="0" bIns="0" rIns="0">
            <a:spAutoFit/>
          </a:bodyPr>
          <a:lstStyle/>
          <a:p>
            <a:pPr algn="l">
              <a:lnSpc>
                <a:spcPts val="8245"/>
              </a:lnSpc>
            </a:pPr>
            <a:r>
              <a:rPr lang="en-US" b="true" sz="8500" spc="-425">
                <a:solidFill>
                  <a:srgbClr val="A1F1FF"/>
                </a:solidFill>
                <a:latin typeface="Antonio Bold"/>
                <a:ea typeface="Antonio Bold"/>
                <a:cs typeface="Antonio Bold"/>
                <a:sym typeface="Antonio Bold"/>
              </a:rPr>
              <a:t>जिला  मंत्री</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1028700" y="2751270"/>
            <a:ext cx="7488547" cy="148580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श्री प्रशांत गुप्ता जी समाज सेवा के क्षेत्र में लगातार सक्रिय हैं। वे ग्रामीण और शहरी दोनों स्तरों पर समाज की ज़रूरतों को समझते हुए सेवाभावी कार्यों का संचालन करते हैं। उनकी सोच में जमीनी हकीकत और समाधान की स्पष्टता है।</a:t>
            </a:r>
          </a:p>
        </p:txBody>
      </p:sp>
      <p:grpSp>
        <p:nvGrpSpPr>
          <p:cNvPr name="Group 7" id="7"/>
          <p:cNvGrpSpPr/>
          <p:nvPr/>
        </p:nvGrpSpPr>
        <p:grpSpPr>
          <a:xfrm rot="0">
            <a:off x="-445212" y="6910056"/>
            <a:ext cx="17704512" cy="2509170"/>
            <a:chOff x="0" y="0"/>
            <a:chExt cx="4838770" cy="685774"/>
          </a:xfrm>
        </p:grpSpPr>
        <p:sp>
          <p:nvSpPr>
            <p:cNvPr name="Freeform 8" id="8"/>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9" id="9"/>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TextBox 10" id="10"/>
          <p:cNvSpPr txBox="true"/>
          <p:nvPr/>
        </p:nvSpPr>
        <p:spPr>
          <a:xfrm rot="0">
            <a:off x="514433" y="7757958"/>
            <a:ext cx="15349246" cy="742900"/>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जिला मंत्री के रूप में वे संगठन की नीतियों को जिला स्तर पर लागू करते हैं और विभिन्न अभियानों को सफलतापूर्वक जन-जन तक पहुँचाते हैं। उनकी कार्यशैली अनुशासित, समर्पित और निष्पक्ष है।</a:t>
            </a:r>
          </a:p>
        </p:txBody>
      </p:sp>
      <p:grpSp>
        <p:nvGrpSpPr>
          <p:cNvPr name="Group 11" id="11"/>
          <p:cNvGrpSpPr/>
          <p:nvPr/>
        </p:nvGrpSpPr>
        <p:grpSpPr>
          <a:xfrm rot="0">
            <a:off x="1028700" y="5383271"/>
            <a:ext cx="5081734" cy="380584"/>
            <a:chOff x="0" y="0"/>
            <a:chExt cx="6775645" cy="507445"/>
          </a:xfrm>
        </p:grpSpPr>
        <p:sp>
          <p:nvSpPr>
            <p:cNvPr name="TextBox 12" id="12"/>
            <p:cNvSpPr txBox="true"/>
            <p:nvPr/>
          </p:nvSpPr>
          <p:spPr>
            <a:xfrm rot="0">
              <a:off x="751977" y="0"/>
              <a:ext cx="602366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समाजसेवी </a:t>
              </a:r>
            </a:p>
          </p:txBody>
        </p:sp>
        <p:sp>
          <p:nvSpPr>
            <p:cNvPr name="Freeform 13" id="13"/>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
        <p:nvSpPr>
          <p:cNvPr name="Freeform 14" id="14"/>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7"/>
            <a:stretch>
              <a:fillRect l="0" t="0" r="0" b="-99426"/>
            </a:stretch>
          </a:blipFill>
        </p:spPr>
      </p:sp>
      <p:grpSp>
        <p:nvGrpSpPr>
          <p:cNvPr name="Group 15" id="15"/>
          <p:cNvGrpSpPr/>
          <p:nvPr/>
        </p:nvGrpSpPr>
        <p:grpSpPr>
          <a:xfrm rot="-10800000">
            <a:off x="11307619" y="728944"/>
            <a:ext cx="6633971" cy="6633971"/>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7" id="1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8" id="18"/>
          <p:cNvGrpSpPr/>
          <p:nvPr/>
        </p:nvGrpSpPr>
        <p:grpSpPr>
          <a:xfrm rot="-10800000">
            <a:off x="11084225" y="4051346"/>
            <a:ext cx="7080758" cy="3540379"/>
            <a:chOff x="0" y="0"/>
            <a:chExt cx="660400" cy="330200"/>
          </a:xfrm>
        </p:grpSpPr>
        <p:sp>
          <p:nvSpPr>
            <p:cNvPr name="Freeform 19" id="19"/>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20" id="20"/>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21" id="21"/>
          <p:cNvSpPr/>
          <p:nvPr/>
        </p:nvSpPr>
        <p:spPr>
          <a:xfrm flipH="false" flipV="false" rot="-10800000">
            <a:off x="11278325" y="705066"/>
            <a:ext cx="6692558" cy="6692558"/>
          </a:xfrm>
          <a:custGeom>
            <a:avLst/>
            <a:gdLst/>
            <a:ahLst/>
            <a:cxnLst/>
            <a:rect r="r" b="b" t="t" l="l"/>
            <a:pathLst>
              <a:path h="6692558" w="6692558">
                <a:moveTo>
                  <a:pt x="0" y="0"/>
                </a:moveTo>
                <a:lnTo>
                  <a:pt x="6692558" y="0"/>
                </a:lnTo>
                <a:lnTo>
                  <a:pt x="6692558" y="6692559"/>
                </a:lnTo>
                <a:lnTo>
                  <a:pt x="0" y="6692559"/>
                </a:lnTo>
                <a:lnTo>
                  <a:pt x="0" y="0"/>
                </a:lnTo>
                <a:close/>
              </a:path>
            </a:pathLst>
          </a:custGeom>
          <a:blipFill>
            <a:blip r:embed="rId7"/>
            <a:stretch>
              <a:fillRect l="0" t="0" r="0" b="0"/>
            </a:stretch>
          </a:blipFill>
        </p:spPr>
      </p:sp>
      <p:grpSp>
        <p:nvGrpSpPr>
          <p:cNvPr name="Group 22" id="22"/>
          <p:cNvGrpSpPr/>
          <p:nvPr/>
        </p:nvGrpSpPr>
        <p:grpSpPr>
          <a:xfrm rot="-10800000">
            <a:off x="11418109" y="844850"/>
            <a:ext cx="6412990" cy="6412990"/>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4" id="2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5" id="25"/>
          <p:cNvSpPr/>
          <p:nvPr/>
        </p:nvSpPr>
        <p:spPr>
          <a:xfrm flipH="false" flipV="false" rot="0">
            <a:off x="9581442" y="1050738"/>
            <a:ext cx="2776787" cy="2776116"/>
          </a:xfrm>
          <a:custGeom>
            <a:avLst/>
            <a:gdLst/>
            <a:ahLst/>
            <a:cxnLst/>
            <a:rect r="r" b="b" t="t" l="l"/>
            <a:pathLst>
              <a:path h="2776116" w="2776787">
                <a:moveTo>
                  <a:pt x="0" y="0"/>
                </a:moveTo>
                <a:lnTo>
                  <a:pt x="2776787" y="0"/>
                </a:lnTo>
                <a:lnTo>
                  <a:pt x="2776787" y="2776116"/>
                </a:lnTo>
                <a:lnTo>
                  <a:pt x="0" y="2776116"/>
                </a:lnTo>
                <a:lnTo>
                  <a:pt x="0" y="0"/>
                </a:lnTo>
                <a:close/>
              </a:path>
            </a:pathLst>
          </a:custGeom>
          <a:blipFill>
            <a:blip r:embed="rId8"/>
            <a:stretch>
              <a:fillRect l="0" t="0" r="0" b="0"/>
            </a:stretch>
          </a:blipFill>
        </p:spPr>
      </p:sp>
      <p:grpSp>
        <p:nvGrpSpPr>
          <p:cNvPr name="Group 26" id="26"/>
          <p:cNvGrpSpPr/>
          <p:nvPr/>
        </p:nvGrpSpPr>
        <p:grpSpPr>
          <a:xfrm rot="0">
            <a:off x="11662267" y="1098533"/>
            <a:ext cx="5924675" cy="5924675"/>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1323" t="0" r="-1323" b="-69535"/>
              </a:stretch>
            </a:blipFill>
            <a:ln w="180975" cap="sq">
              <a:gradFill>
                <a:gsLst>
                  <a:gs pos="0">
                    <a:srgbClr val="EFF1F1">
                      <a:alpha val="100000"/>
                    </a:srgbClr>
                  </a:gs>
                  <a:gs pos="100000">
                    <a:srgbClr val="FFFFFF">
                      <a:alpha val="100000"/>
                    </a:srgbClr>
                  </a:gs>
                </a:gsLst>
                <a:lin ang="5400000"/>
              </a:gradFill>
              <a:prstDash val="solid"/>
              <a:miter/>
            </a:ln>
          </p:spPr>
        </p:sp>
      </p:grpSp>
      <p:sp>
        <p:nvSpPr>
          <p:cNvPr name="TextBox 28" id="28"/>
          <p:cNvSpPr txBox="true"/>
          <p:nvPr/>
        </p:nvSpPr>
        <p:spPr>
          <a:xfrm rot="0">
            <a:off x="818574" y="1887758"/>
            <a:ext cx="3304116" cy="666750"/>
          </a:xfrm>
          <a:prstGeom prst="rect">
            <a:avLst/>
          </a:prstGeom>
        </p:spPr>
        <p:txBody>
          <a:bodyPr anchor="t" rtlCol="false" tIns="0" lIns="0" bIns="0" rIns="0">
            <a:spAutoFit/>
          </a:bodyPr>
          <a:lstStyle/>
          <a:p>
            <a:pPr algn="l">
              <a:lnSpc>
                <a:spcPts val="5277"/>
              </a:lnSpc>
            </a:pPr>
            <a:r>
              <a:rPr lang="en-US" sz="4397" spc="-92">
                <a:solidFill>
                  <a:srgbClr val="FFFFFF"/>
                </a:solidFill>
                <a:latin typeface="DM Sans"/>
                <a:ea typeface="DM Sans"/>
                <a:cs typeface="DM Sans"/>
                <a:sym typeface="DM Sans"/>
              </a:rPr>
              <a:t>प्रशांत गुप्ता</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575953"/>
            <a:ext cx="8596324" cy="1095993"/>
          </a:xfrm>
          <a:prstGeom prst="rect">
            <a:avLst/>
          </a:prstGeom>
        </p:spPr>
        <p:txBody>
          <a:bodyPr anchor="t" rtlCol="false" tIns="0" lIns="0" bIns="0" rIns="0">
            <a:spAutoFit/>
          </a:bodyPr>
          <a:lstStyle/>
          <a:p>
            <a:pPr algn="l">
              <a:lnSpc>
                <a:spcPts val="8245"/>
              </a:lnSpc>
            </a:pPr>
            <a:r>
              <a:rPr lang="en-US" b="true" sz="8500" spc="-425">
                <a:solidFill>
                  <a:srgbClr val="A1F1FF"/>
                </a:solidFill>
                <a:latin typeface="Antonio Bold"/>
                <a:ea typeface="Antonio Bold"/>
                <a:cs typeface="Antonio Bold"/>
                <a:sym typeface="Antonio Bold"/>
              </a:rPr>
              <a:t>कोषाध्यक्ष</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1028700" y="2751270"/>
            <a:ext cx="7488547" cy="148580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सेजल वैश्य जी एक पेशेवर लेखाकार हैं, जिनका वित्तीय अनुशासन, पारदर्शिता और विवरणों पर पकड़ अत्यंत मजबूत है। उन्होंने अपने करियर को समाज सेवा से जोड़ते हुए वित्तीय प्रबंधन को एक मूल्य-आधारित दिशा दी है।</a:t>
            </a:r>
          </a:p>
        </p:txBody>
      </p:sp>
      <p:grpSp>
        <p:nvGrpSpPr>
          <p:cNvPr name="Group 7" id="7"/>
          <p:cNvGrpSpPr/>
          <p:nvPr/>
        </p:nvGrpSpPr>
        <p:grpSpPr>
          <a:xfrm rot="0">
            <a:off x="-445212" y="6910056"/>
            <a:ext cx="17704512" cy="2509170"/>
            <a:chOff x="0" y="0"/>
            <a:chExt cx="4838770" cy="685774"/>
          </a:xfrm>
        </p:grpSpPr>
        <p:sp>
          <p:nvSpPr>
            <p:cNvPr name="Freeform 8" id="8"/>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9" id="9"/>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TextBox 10" id="10"/>
          <p:cNvSpPr txBox="true"/>
          <p:nvPr/>
        </p:nvSpPr>
        <p:spPr>
          <a:xfrm rot="0">
            <a:off x="514433" y="7757958"/>
            <a:ext cx="15349246" cy="742900"/>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कोषाध्यक्ष के रूप में वे ट्रस्ट के प्रत्येक वित्तीय निर्णय और फंड प्रबंधन की ज़िम्मेदारी बखूबी निभा रही हैं। उनका उद्देश्य है कि हर दान और सहयोग का उपयोग पूरी पारदर्शिता और जवाबदेही के साथ हो।</a:t>
            </a:r>
          </a:p>
        </p:txBody>
      </p:sp>
      <p:grpSp>
        <p:nvGrpSpPr>
          <p:cNvPr name="Group 11" id="11"/>
          <p:cNvGrpSpPr/>
          <p:nvPr/>
        </p:nvGrpSpPr>
        <p:grpSpPr>
          <a:xfrm rot="0">
            <a:off x="5443874" y="5178163"/>
            <a:ext cx="5081734" cy="380584"/>
            <a:chOff x="0" y="0"/>
            <a:chExt cx="6775645" cy="507445"/>
          </a:xfrm>
        </p:grpSpPr>
        <p:sp>
          <p:nvSpPr>
            <p:cNvPr name="TextBox 12" id="12"/>
            <p:cNvSpPr txBox="true"/>
            <p:nvPr/>
          </p:nvSpPr>
          <p:spPr>
            <a:xfrm rot="0">
              <a:off x="751977" y="0"/>
              <a:ext cx="602366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समाजसेवी </a:t>
              </a:r>
            </a:p>
          </p:txBody>
        </p:sp>
        <p:sp>
          <p:nvSpPr>
            <p:cNvPr name="Freeform 13" id="13"/>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
        <p:nvSpPr>
          <p:cNvPr name="Freeform 14" id="14"/>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7"/>
            <a:stretch>
              <a:fillRect l="0" t="0" r="0" b="-99426"/>
            </a:stretch>
          </a:blipFill>
        </p:spPr>
      </p:sp>
      <p:grpSp>
        <p:nvGrpSpPr>
          <p:cNvPr name="Group 15" id="15"/>
          <p:cNvGrpSpPr/>
          <p:nvPr/>
        </p:nvGrpSpPr>
        <p:grpSpPr>
          <a:xfrm rot="-10800000">
            <a:off x="11307619" y="728944"/>
            <a:ext cx="6633971" cy="6633971"/>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7" id="1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8" id="18"/>
          <p:cNvGrpSpPr/>
          <p:nvPr/>
        </p:nvGrpSpPr>
        <p:grpSpPr>
          <a:xfrm rot="-10800000">
            <a:off x="11084225" y="4051346"/>
            <a:ext cx="7080758" cy="3540379"/>
            <a:chOff x="0" y="0"/>
            <a:chExt cx="660400" cy="330200"/>
          </a:xfrm>
        </p:grpSpPr>
        <p:sp>
          <p:nvSpPr>
            <p:cNvPr name="Freeform 19" id="19"/>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20" id="20"/>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21" id="21"/>
          <p:cNvSpPr/>
          <p:nvPr/>
        </p:nvSpPr>
        <p:spPr>
          <a:xfrm flipH="false" flipV="false" rot="-10800000">
            <a:off x="11278325" y="705066"/>
            <a:ext cx="6692558" cy="6692558"/>
          </a:xfrm>
          <a:custGeom>
            <a:avLst/>
            <a:gdLst/>
            <a:ahLst/>
            <a:cxnLst/>
            <a:rect r="r" b="b" t="t" l="l"/>
            <a:pathLst>
              <a:path h="6692558" w="6692558">
                <a:moveTo>
                  <a:pt x="0" y="0"/>
                </a:moveTo>
                <a:lnTo>
                  <a:pt x="6692558" y="0"/>
                </a:lnTo>
                <a:lnTo>
                  <a:pt x="6692558" y="6692559"/>
                </a:lnTo>
                <a:lnTo>
                  <a:pt x="0" y="6692559"/>
                </a:lnTo>
                <a:lnTo>
                  <a:pt x="0" y="0"/>
                </a:lnTo>
                <a:close/>
              </a:path>
            </a:pathLst>
          </a:custGeom>
          <a:blipFill>
            <a:blip r:embed="rId7"/>
            <a:stretch>
              <a:fillRect l="0" t="0" r="0" b="0"/>
            </a:stretch>
          </a:blipFill>
        </p:spPr>
      </p:sp>
      <p:grpSp>
        <p:nvGrpSpPr>
          <p:cNvPr name="Group 22" id="22"/>
          <p:cNvGrpSpPr/>
          <p:nvPr/>
        </p:nvGrpSpPr>
        <p:grpSpPr>
          <a:xfrm rot="-10800000">
            <a:off x="11418109" y="844850"/>
            <a:ext cx="6412990" cy="6412990"/>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4" id="2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5" id="25"/>
          <p:cNvSpPr/>
          <p:nvPr/>
        </p:nvSpPr>
        <p:spPr>
          <a:xfrm flipH="false" flipV="false" rot="0">
            <a:off x="9581442" y="1050738"/>
            <a:ext cx="2776787" cy="2776116"/>
          </a:xfrm>
          <a:custGeom>
            <a:avLst/>
            <a:gdLst/>
            <a:ahLst/>
            <a:cxnLst/>
            <a:rect r="r" b="b" t="t" l="l"/>
            <a:pathLst>
              <a:path h="2776116" w="2776787">
                <a:moveTo>
                  <a:pt x="0" y="0"/>
                </a:moveTo>
                <a:lnTo>
                  <a:pt x="2776787" y="0"/>
                </a:lnTo>
                <a:lnTo>
                  <a:pt x="2776787" y="2776116"/>
                </a:lnTo>
                <a:lnTo>
                  <a:pt x="0" y="2776116"/>
                </a:lnTo>
                <a:lnTo>
                  <a:pt x="0" y="0"/>
                </a:lnTo>
                <a:close/>
              </a:path>
            </a:pathLst>
          </a:custGeom>
          <a:blipFill>
            <a:blip r:embed="rId8"/>
            <a:stretch>
              <a:fillRect l="0" t="0" r="0" b="0"/>
            </a:stretch>
          </a:blipFill>
        </p:spPr>
      </p:sp>
      <p:grpSp>
        <p:nvGrpSpPr>
          <p:cNvPr name="Group 26" id="26"/>
          <p:cNvGrpSpPr/>
          <p:nvPr/>
        </p:nvGrpSpPr>
        <p:grpSpPr>
          <a:xfrm rot="0">
            <a:off x="11662267" y="1098533"/>
            <a:ext cx="5924675" cy="5924675"/>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25136" t="0" r="-25136" b="0"/>
              </a:stretch>
            </a:blipFill>
            <a:ln w="180975" cap="sq">
              <a:gradFill>
                <a:gsLst>
                  <a:gs pos="0">
                    <a:srgbClr val="EFF1F1">
                      <a:alpha val="100000"/>
                    </a:srgbClr>
                  </a:gs>
                  <a:gs pos="100000">
                    <a:srgbClr val="FFFFFF">
                      <a:alpha val="100000"/>
                    </a:srgbClr>
                  </a:gs>
                </a:gsLst>
                <a:lin ang="5400000"/>
              </a:gradFill>
              <a:prstDash val="solid"/>
              <a:miter/>
            </a:ln>
          </p:spPr>
        </p:sp>
      </p:grpSp>
      <p:sp>
        <p:nvSpPr>
          <p:cNvPr name="TextBox 28" id="28"/>
          <p:cNvSpPr txBox="true"/>
          <p:nvPr/>
        </p:nvSpPr>
        <p:spPr>
          <a:xfrm rot="0">
            <a:off x="818574" y="1887758"/>
            <a:ext cx="3304116" cy="666750"/>
          </a:xfrm>
          <a:prstGeom prst="rect">
            <a:avLst/>
          </a:prstGeom>
        </p:spPr>
        <p:txBody>
          <a:bodyPr anchor="t" rtlCol="false" tIns="0" lIns="0" bIns="0" rIns="0">
            <a:spAutoFit/>
          </a:bodyPr>
          <a:lstStyle/>
          <a:p>
            <a:pPr algn="l">
              <a:lnSpc>
                <a:spcPts val="5277"/>
              </a:lnSpc>
            </a:pPr>
            <a:r>
              <a:rPr lang="en-US" sz="4397" spc="-92">
                <a:solidFill>
                  <a:srgbClr val="FFFFFF"/>
                </a:solidFill>
                <a:latin typeface="DM Sans"/>
                <a:ea typeface="DM Sans"/>
                <a:cs typeface="DM Sans"/>
                <a:sym typeface="DM Sans"/>
              </a:rPr>
              <a:t>सेजल वैश्य</a:t>
            </a:r>
          </a:p>
        </p:txBody>
      </p:sp>
      <p:grpSp>
        <p:nvGrpSpPr>
          <p:cNvPr name="Group 29" id="29"/>
          <p:cNvGrpSpPr/>
          <p:nvPr/>
        </p:nvGrpSpPr>
        <p:grpSpPr>
          <a:xfrm rot="0">
            <a:off x="1028700" y="5178163"/>
            <a:ext cx="5081734" cy="380584"/>
            <a:chOff x="0" y="0"/>
            <a:chExt cx="6775645" cy="507445"/>
          </a:xfrm>
        </p:grpSpPr>
        <p:sp>
          <p:nvSpPr>
            <p:cNvPr name="TextBox 30" id="30"/>
            <p:cNvSpPr txBox="true"/>
            <p:nvPr/>
          </p:nvSpPr>
          <p:spPr>
            <a:xfrm rot="0">
              <a:off x="751977" y="0"/>
              <a:ext cx="602366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लेखाकार </a:t>
              </a:r>
            </a:p>
          </p:txBody>
        </p:sp>
        <p:sp>
          <p:nvSpPr>
            <p:cNvPr name="Freeform 31" id="31"/>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575953"/>
            <a:ext cx="8596324" cy="1096018"/>
          </a:xfrm>
          <a:prstGeom prst="rect">
            <a:avLst/>
          </a:prstGeom>
        </p:spPr>
        <p:txBody>
          <a:bodyPr anchor="t" rtlCol="false" tIns="0" lIns="0" bIns="0" rIns="0">
            <a:spAutoFit/>
          </a:bodyPr>
          <a:lstStyle/>
          <a:p>
            <a:pPr algn="l">
              <a:lnSpc>
                <a:spcPts val="8245"/>
              </a:lnSpc>
            </a:pPr>
            <a:r>
              <a:rPr lang="en-US" b="true" sz="8500" spc="-425">
                <a:solidFill>
                  <a:srgbClr val="A1F1FF"/>
                </a:solidFill>
                <a:latin typeface="Antonio Bold"/>
                <a:ea typeface="Antonio Bold"/>
                <a:cs typeface="Antonio Bold"/>
                <a:sym typeface="Antonio Bold"/>
              </a:rPr>
              <a:t> मुख्य  सलाहकार</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1028700" y="2802158"/>
            <a:ext cx="7488547" cy="148580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श्री अंकुर पाठक जी एक संवेदनशील कवि हैं, जिनकी रचनाएँ सामाजिक सरोकार, मानवीय संवेदनाओं और सकारात्मक बदलाव को शब्दों में ढालती हैं। वे विचारों के माध्यम से दिशा देने वाले सच्चे चिंतक हैं।</a:t>
            </a:r>
          </a:p>
        </p:txBody>
      </p:sp>
      <p:grpSp>
        <p:nvGrpSpPr>
          <p:cNvPr name="Group 7" id="7"/>
          <p:cNvGrpSpPr/>
          <p:nvPr/>
        </p:nvGrpSpPr>
        <p:grpSpPr>
          <a:xfrm rot="0">
            <a:off x="-445212" y="6910056"/>
            <a:ext cx="17704512" cy="2509170"/>
            <a:chOff x="0" y="0"/>
            <a:chExt cx="4838770" cy="685774"/>
          </a:xfrm>
        </p:grpSpPr>
        <p:sp>
          <p:nvSpPr>
            <p:cNvPr name="Freeform 8" id="8"/>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9" id="9"/>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TextBox 10" id="10"/>
          <p:cNvSpPr txBox="true"/>
          <p:nvPr/>
        </p:nvSpPr>
        <p:spPr>
          <a:xfrm rot="0">
            <a:off x="514433" y="7757958"/>
            <a:ext cx="15349246"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मुख्य सलाहकार के रूप में अंकुर जी ट्रस्ट की विचारधारा, योजनाओं और दिशा-निर्देशों को गहराई से परखते हैं और नेतृत्व को रचनात्मक सुझावों से सशक्त करते हैं। उनका योगदान संगठन की आत्मा को विचार और विवेक देता है।</a:t>
            </a:r>
          </a:p>
          <a:p>
            <a:pPr algn="just">
              <a:lnSpc>
                <a:spcPts val="2999"/>
              </a:lnSpc>
            </a:pPr>
          </a:p>
        </p:txBody>
      </p:sp>
      <p:grpSp>
        <p:nvGrpSpPr>
          <p:cNvPr name="Group 11" id="11"/>
          <p:cNvGrpSpPr/>
          <p:nvPr/>
        </p:nvGrpSpPr>
        <p:grpSpPr>
          <a:xfrm rot="0">
            <a:off x="5443874" y="5178163"/>
            <a:ext cx="5081734" cy="380584"/>
            <a:chOff x="0" y="0"/>
            <a:chExt cx="6775645" cy="507445"/>
          </a:xfrm>
        </p:grpSpPr>
        <p:sp>
          <p:nvSpPr>
            <p:cNvPr name="TextBox 12" id="12"/>
            <p:cNvSpPr txBox="true"/>
            <p:nvPr/>
          </p:nvSpPr>
          <p:spPr>
            <a:xfrm rot="0">
              <a:off x="751977" y="0"/>
              <a:ext cx="602366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समाजसेवी </a:t>
              </a:r>
            </a:p>
          </p:txBody>
        </p:sp>
        <p:sp>
          <p:nvSpPr>
            <p:cNvPr name="Freeform 13" id="13"/>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
        <p:nvSpPr>
          <p:cNvPr name="Freeform 14" id="14"/>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7"/>
            <a:stretch>
              <a:fillRect l="0" t="0" r="0" b="-99426"/>
            </a:stretch>
          </a:blipFill>
        </p:spPr>
      </p:sp>
      <p:grpSp>
        <p:nvGrpSpPr>
          <p:cNvPr name="Group 15" id="15"/>
          <p:cNvGrpSpPr/>
          <p:nvPr/>
        </p:nvGrpSpPr>
        <p:grpSpPr>
          <a:xfrm rot="-10800000">
            <a:off x="11307619" y="728944"/>
            <a:ext cx="6633971" cy="6633971"/>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7" id="1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8" id="18"/>
          <p:cNvGrpSpPr/>
          <p:nvPr/>
        </p:nvGrpSpPr>
        <p:grpSpPr>
          <a:xfrm rot="-10800000">
            <a:off x="11084225" y="4051346"/>
            <a:ext cx="7080758" cy="3540379"/>
            <a:chOff x="0" y="0"/>
            <a:chExt cx="660400" cy="330200"/>
          </a:xfrm>
        </p:grpSpPr>
        <p:sp>
          <p:nvSpPr>
            <p:cNvPr name="Freeform 19" id="19"/>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20" id="20"/>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21" id="21"/>
          <p:cNvSpPr/>
          <p:nvPr/>
        </p:nvSpPr>
        <p:spPr>
          <a:xfrm flipH="false" flipV="false" rot="-10800000">
            <a:off x="11278325" y="705066"/>
            <a:ext cx="6692558" cy="6692558"/>
          </a:xfrm>
          <a:custGeom>
            <a:avLst/>
            <a:gdLst/>
            <a:ahLst/>
            <a:cxnLst/>
            <a:rect r="r" b="b" t="t" l="l"/>
            <a:pathLst>
              <a:path h="6692558" w="6692558">
                <a:moveTo>
                  <a:pt x="0" y="0"/>
                </a:moveTo>
                <a:lnTo>
                  <a:pt x="6692558" y="0"/>
                </a:lnTo>
                <a:lnTo>
                  <a:pt x="6692558" y="6692559"/>
                </a:lnTo>
                <a:lnTo>
                  <a:pt x="0" y="6692559"/>
                </a:lnTo>
                <a:lnTo>
                  <a:pt x="0" y="0"/>
                </a:lnTo>
                <a:close/>
              </a:path>
            </a:pathLst>
          </a:custGeom>
          <a:blipFill>
            <a:blip r:embed="rId7"/>
            <a:stretch>
              <a:fillRect l="0" t="0" r="0" b="0"/>
            </a:stretch>
          </a:blipFill>
        </p:spPr>
      </p:sp>
      <p:grpSp>
        <p:nvGrpSpPr>
          <p:cNvPr name="Group 22" id="22"/>
          <p:cNvGrpSpPr/>
          <p:nvPr/>
        </p:nvGrpSpPr>
        <p:grpSpPr>
          <a:xfrm rot="-10800000">
            <a:off x="11418109" y="844850"/>
            <a:ext cx="6412990" cy="6412990"/>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4" id="2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5" id="25"/>
          <p:cNvSpPr/>
          <p:nvPr/>
        </p:nvSpPr>
        <p:spPr>
          <a:xfrm flipH="false" flipV="false" rot="0">
            <a:off x="9581442" y="1050738"/>
            <a:ext cx="2776787" cy="2776116"/>
          </a:xfrm>
          <a:custGeom>
            <a:avLst/>
            <a:gdLst/>
            <a:ahLst/>
            <a:cxnLst/>
            <a:rect r="r" b="b" t="t" l="l"/>
            <a:pathLst>
              <a:path h="2776116" w="2776787">
                <a:moveTo>
                  <a:pt x="0" y="0"/>
                </a:moveTo>
                <a:lnTo>
                  <a:pt x="2776787" y="0"/>
                </a:lnTo>
                <a:lnTo>
                  <a:pt x="2776787" y="2776116"/>
                </a:lnTo>
                <a:lnTo>
                  <a:pt x="0" y="2776116"/>
                </a:lnTo>
                <a:lnTo>
                  <a:pt x="0" y="0"/>
                </a:lnTo>
                <a:close/>
              </a:path>
            </a:pathLst>
          </a:custGeom>
          <a:blipFill>
            <a:blip r:embed="rId8"/>
            <a:stretch>
              <a:fillRect l="0" t="0" r="0" b="0"/>
            </a:stretch>
          </a:blipFill>
        </p:spPr>
      </p:sp>
      <p:grpSp>
        <p:nvGrpSpPr>
          <p:cNvPr name="Group 26" id="26"/>
          <p:cNvGrpSpPr/>
          <p:nvPr/>
        </p:nvGrpSpPr>
        <p:grpSpPr>
          <a:xfrm rot="0">
            <a:off x="11662267" y="1098533"/>
            <a:ext cx="5924675" cy="5924675"/>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0" t="-38888" r="0" b="-38888"/>
              </a:stretch>
            </a:blipFill>
            <a:ln w="180975" cap="sq">
              <a:gradFill>
                <a:gsLst>
                  <a:gs pos="0">
                    <a:srgbClr val="EFF1F1">
                      <a:alpha val="100000"/>
                    </a:srgbClr>
                  </a:gs>
                  <a:gs pos="100000">
                    <a:srgbClr val="FFFFFF">
                      <a:alpha val="100000"/>
                    </a:srgbClr>
                  </a:gs>
                </a:gsLst>
                <a:lin ang="5400000"/>
              </a:gradFill>
              <a:prstDash val="solid"/>
              <a:miter/>
            </a:ln>
          </p:spPr>
        </p:sp>
      </p:grpSp>
      <p:sp>
        <p:nvSpPr>
          <p:cNvPr name="TextBox 28" id="28"/>
          <p:cNvSpPr txBox="true"/>
          <p:nvPr/>
        </p:nvSpPr>
        <p:spPr>
          <a:xfrm rot="0">
            <a:off x="818574" y="1887758"/>
            <a:ext cx="3304116" cy="666750"/>
          </a:xfrm>
          <a:prstGeom prst="rect">
            <a:avLst/>
          </a:prstGeom>
        </p:spPr>
        <p:txBody>
          <a:bodyPr anchor="t" rtlCol="false" tIns="0" lIns="0" bIns="0" rIns="0">
            <a:spAutoFit/>
          </a:bodyPr>
          <a:lstStyle/>
          <a:p>
            <a:pPr algn="l">
              <a:lnSpc>
                <a:spcPts val="5277"/>
              </a:lnSpc>
            </a:pPr>
            <a:r>
              <a:rPr lang="en-US" sz="4397" spc="-92">
                <a:solidFill>
                  <a:srgbClr val="FFFFFF"/>
                </a:solidFill>
                <a:latin typeface="DM Sans"/>
                <a:ea typeface="DM Sans"/>
                <a:cs typeface="DM Sans"/>
                <a:sym typeface="DM Sans"/>
              </a:rPr>
              <a:t>अंकुर पाठक </a:t>
            </a:r>
          </a:p>
        </p:txBody>
      </p:sp>
      <p:grpSp>
        <p:nvGrpSpPr>
          <p:cNvPr name="Group 29" id="29"/>
          <p:cNvGrpSpPr/>
          <p:nvPr/>
        </p:nvGrpSpPr>
        <p:grpSpPr>
          <a:xfrm rot="0">
            <a:off x="1028700" y="5178163"/>
            <a:ext cx="5081734" cy="380584"/>
            <a:chOff x="0" y="0"/>
            <a:chExt cx="6775645" cy="507445"/>
          </a:xfrm>
        </p:grpSpPr>
        <p:sp>
          <p:nvSpPr>
            <p:cNvPr name="TextBox 30" id="30"/>
            <p:cNvSpPr txBox="true"/>
            <p:nvPr/>
          </p:nvSpPr>
          <p:spPr>
            <a:xfrm rot="0">
              <a:off x="751977" y="0"/>
              <a:ext cx="602366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कवि </a:t>
              </a:r>
            </a:p>
          </p:txBody>
        </p:sp>
        <p:sp>
          <p:nvSpPr>
            <p:cNvPr name="Freeform 31" id="31"/>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575953"/>
            <a:ext cx="8596324" cy="1096018"/>
          </a:xfrm>
          <a:prstGeom prst="rect">
            <a:avLst/>
          </a:prstGeom>
        </p:spPr>
        <p:txBody>
          <a:bodyPr anchor="t" rtlCol="false" tIns="0" lIns="0" bIns="0" rIns="0">
            <a:spAutoFit/>
          </a:bodyPr>
          <a:lstStyle/>
          <a:p>
            <a:pPr algn="l">
              <a:lnSpc>
                <a:spcPts val="8245"/>
              </a:lnSpc>
            </a:pPr>
            <a:r>
              <a:rPr lang="en-US" b="true" sz="8500" spc="-425">
                <a:solidFill>
                  <a:srgbClr val="A1F1FF"/>
                </a:solidFill>
                <a:latin typeface="Antonio Bold"/>
                <a:ea typeface="Antonio Bold"/>
                <a:cs typeface="Antonio Bold"/>
                <a:sym typeface="Antonio Bold"/>
              </a:rPr>
              <a:t>उप - सचिव </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1028700" y="2802158"/>
            <a:ext cx="7488547" cy="222870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श्री शिखर शर्मा जी की कविताएँ केवल भावनाओं की अभिव्यक्ति नहीं, बल्कि समाज की गूंज बन चुकी हैं। उनकी लेखनी में संवेदना, सत्य और सवाल तीनों का अद्भुत संतुलन देखने को मिलता है। वे मानते हैं कि कविता केवल मंच पर पढ़ने के लिए नहीं होती, बल्कि सोच को झकझोरने और परिवर्तन लाने की शक्ति होती है।</a:t>
            </a:r>
          </a:p>
          <a:p>
            <a:pPr algn="just">
              <a:lnSpc>
                <a:spcPts val="2999"/>
              </a:lnSpc>
            </a:pPr>
          </a:p>
        </p:txBody>
      </p:sp>
      <p:grpSp>
        <p:nvGrpSpPr>
          <p:cNvPr name="Group 7" id="7"/>
          <p:cNvGrpSpPr/>
          <p:nvPr/>
        </p:nvGrpSpPr>
        <p:grpSpPr>
          <a:xfrm rot="0">
            <a:off x="-445212" y="6910056"/>
            <a:ext cx="17704512" cy="2509170"/>
            <a:chOff x="0" y="0"/>
            <a:chExt cx="4838770" cy="685774"/>
          </a:xfrm>
        </p:grpSpPr>
        <p:sp>
          <p:nvSpPr>
            <p:cNvPr name="Freeform 8" id="8"/>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9" id="9"/>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TextBox 10" id="10"/>
          <p:cNvSpPr txBox="true"/>
          <p:nvPr/>
        </p:nvSpPr>
        <p:spPr>
          <a:xfrm rot="0">
            <a:off x="514433" y="7757958"/>
            <a:ext cx="15349246"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कवि होने के साथ-साथ शिखर शर्मा जी समाज सेवा में भी पूरी निष्ठा के साथ सक्रिय हैं। शिक्षा, स्वच्छता, पर्यावरण और जन-जागरूकता जैसे अभियानों में वे हमेशा अग्रणी भूमिका निभाते हैं। वे मानते हैं कि समाज में बदलाव लाने के लिए केवल शब्द नहीं, कर्म भी ज़रूरी होते हैं — और यही सोच उन्हें एक सच्चा जनसेवक बनाती है।</a:t>
            </a:r>
          </a:p>
        </p:txBody>
      </p:sp>
      <p:grpSp>
        <p:nvGrpSpPr>
          <p:cNvPr name="Group 11" id="11"/>
          <p:cNvGrpSpPr/>
          <p:nvPr/>
        </p:nvGrpSpPr>
        <p:grpSpPr>
          <a:xfrm rot="0">
            <a:off x="5443874" y="5178163"/>
            <a:ext cx="5081734" cy="380584"/>
            <a:chOff x="0" y="0"/>
            <a:chExt cx="6775645" cy="507445"/>
          </a:xfrm>
        </p:grpSpPr>
        <p:sp>
          <p:nvSpPr>
            <p:cNvPr name="TextBox 12" id="12"/>
            <p:cNvSpPr txBox="true"/>
            <p:nvPr/>
          </p:nvSpPr>
          <p:spPr>
            <a:xfrm rot="0">
              <a:off x="751977" y="0"/>
              <a:ext cx="602366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समाजसेवी </a:t>
              </a:r>
            </a:p>
          </p:txBody>
        </p:sp>
        <p:sp>
          <p:nvSpPr>
            <p:cNvPr name="Freeform 13" id="13"/>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
        <p:nvSpPr>
          <p:cNvPr name="Freeform 14" id="14"/>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7"/>
            <a:stretch>
              <a:fillRect l="0" t="0" r="0" b="-99426"/>
            </a:stretch>
          </a:blipFill>
        </p:spPr>
      </p:sp>
      <p:grpSp>
        <p:nvGrpSpPr>
          <p:cNvPr name="Group 15" id="15"/>
          <p:cNvGrpSpPr/>
          <p:nvPr/>
        </p:nvGrpSpPr>
        <p:grpSpPr>
          <a:xfrm rot="-10800000">
            <a:off x="11307619" y="728944"/>
            <a:ext cx="6633971" cy="6633971"/>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7" id="1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8" id="18"/>
          <p:cNvGrpSpPr/>
          <p:nvPr/>
        </p:nvGrpSpPr>
        <p:grpSpPr>
          <a:xfrm rot="-10800000">
            <a:off x="11084225" y="4051346"/>
            <a:ext cx="7080758" cy="3540379"/>
            <a:chOff x="0" y="0"/>
            <a:chExt cx="660400" cy="330200"/>
          </a:xfrm>
        </p:grpSpPr>
        <p:sp>
          <p:nvSpPr>
            <p:cNvPr name="Freeform 19" id="19"/>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20" id="20"/>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21" id="21"/>
          <p:cNvSpPr/>
          <p:nvPr/>
        </p:nvSpPr>
        <p:spPr>
          <a:xfrm flipH="false" flipV="false" rot="-10800000">
            <a:off x="11278325" y="705066"/>
            <a:ext cx="6692558" cy="6692558"/>
          </a:xfrm>
          <a:custGeom>
            <a:avLst/>
            <a:gdLst/>
            <a:ahLst/>
            <a:cxnLst/>
            <a:rect r="r" b="b" t="t" l="l"/>
            <a:pathLst>
              <a:path h="6692558" w="6692558">
                <a:moveTo>
                  <a:pt x="0" y="0"/>
                </a:moveTo>
                <a:lnTo>
                  <a:pt x="6692558" y="0"/>
                </a:lnTo>
                <a:lnTo>
                  <a:pt x="6692558" y="6692559"/>
                </a:lnTo>
                <a:lnTo>
                  <a:pt x="0" y="6692559"/>
                </a:lnTo>
                <a:lnTo>
                  <a:pt x="0" y="0"/>
                </a:lnTo>
                <a:close/>
              </a:path>
            </a:pathLst>
          </a:custGeom>
          <a:blipFill>
            <a:blip r:embed="rId7"/>
            <a:stretch>
              <a:fillRect l="0" t="0" r="0" b="0"/>
            </a:stretch>
          </a:blipFill>
        </p:spPr>
      </p:sp>
      <p:grpSp>
        <p:nvGrpSpPr>
          <p:cNvPr name="Group 22" id="22"/>
          <p:cNvGrpSpPr/>
          <p:nvPr/>
        </p:nvGrpSpPr>
        <p:grpSpPr>
          <a:xfrm rot="-10800000">
            <a:off x="11418109" y="844850"/>
            <a:ext cx="6412990" cy="6412990"/>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4" id="2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5" id="25"/>
          <p:cNvSpPr/>
          <p:nvPr/>
        </p:nvSpPr>
        <p:spPr>
          <a:xfrm flipH="false" flipV="false" rot="0">
            <a:off x="9581442" y="1050738"/>
            <a:ext cx="2776787" cy="2776116"/>
          </a:xfrm>
          <a:custGeom>
            <a:avLst/>
            <a:gdLst/>
            <a:ahLst/>
            <a:cxnLst/>
            <a:rect r="r" b="b" t="t" l="l"/>
            <a:pathLst>
              <a:path h="2776116" w="2776787">
                <a:moveTo>
                  <a:pt x="0" y="0"/>
                </a:moveTo>
                <a:lnTo>
                  <a:pt x="2776787" y="0"/>
                </a:lnTo>
                <a:lnTo>
                  <a:pt x="2776787" y="2776116"/>
                </a:lnTo>
                <a:lnTo>
                  <a:pt x="0" y="2776116"/>
                </a:lnTo>
                <a:lnTo>
                  <a:pt x="0" y="0"/>
                </a:lnTo>
                <a:close/>
              </a:path>
            </a:pathLst>
          </a:custGeom>
          <a:blipFill>
            <a:blip r:embed="rId8"/>
            <a:stretch>
              <a:fillRect l="0" t="0" r="0" b="0"/>
            </a:stretch>
          </a:blipFill>
        </p:spPr>
      </p:sp>
      <p:grpSp>
        <p:nvGrpSpPr>
          <p:cNvPr name="Group 26" id="26"/>
          <p:cNvGrpSpPr/>
          <p:nvPr/>
        </p:nvGrpSpPr>
        <p:grpSpPr>
          <a:xfrm rot="0">
            <a:off x="11662267" y="1098533"/>
            <a:ext cx="5924675" cy="5924675"/>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8188" t="-23534" r="-32753" b="-127029"/>
              </a:stretch>
            </a:blipFill>
            <a:ln w="180975" cap="sq">
              <a:gradFill>
                <a:gsLst>
                  <a:gs pos="0">
                    <a:srgbClr val="EFF1F1">
                      <a:alpha val="100000"/>
                    </a:srgbClr>
                  </a:gs>
                  <a:gs pos="100000">
                    <a:srgbClr val="FFFFFF">
                      <a:alpha val="100000"/>
                    </a:srgbClr>
                  </a:gs>
                </a:gsLst>
                <a:lin ang="5400000"/>
              </a:gradFill>
              <a:prstDash val="solid"/>
              <a:miter/>
            </a:ln>
          </p:spPr>
        </p:sp>
      </p:grpSp>
      <p:sp>
        <p:nvSpPr>
          <p:cNvPr name="TextBox 28" id="28"/>
          <p:cNvSpPr txBox="true"/>
          <p:nvPr/>
        </p:nvSpPr>
        <p:spPr>
          <a:xfrm rot="0">
            <a:off x="818574" y="1887758"/>
            <a:ext cx="3304116" cy="666750"/>
          </a:xfrm>
          <a:prstGeom prst="rect">
            <a:avLst/>
          </a:prstGeom>
        </p:spPr>
        <p:txBody>
          <a:bodyPr anchor="t" rtlCol="false" tIns="0" lIns="0" bIns="0" rIns="0">
            <a:spAutoFit/>
          </a:bodyPr>
          <a:lstStyle/>
          <a:p>
            <a:pPr algn="l">
              <a:lnSpc>
                <a:spcPts val="5277"/>
              </a:lnSpc>
            </a:pPr>
            <a:r>
              <a:rPr lang="en-US" sz="4397" spc="-92">
                <a:solidFill>
                  <a:srgbClr val="FFFFFF"/>
                </a:solidFill>
                <a:latin typeface="DM Sans"/>
                <a:ea typeface="DM Sans"/>
                <a:cs typeface="DM Sans"/>
                <a:sym typeface="DM Sans"/>
              </a:rPr>
              <a:t>शिखर शर्मा </a:t>
            </a:r>
          </a:p>
        </p:txBody>
      </p:sp>
      <p:grpSp>
        <p:nvGrpSpPr>
          <p:cNvPr name="Group 29" id="29"/>
          <p:cNvGrpSpPr/>
          <p:nvPr/>
        </p:nvGrpSpPr>
        <p:grpSpPr>
          <a:xfrm rot="0">
            <a:off x="1028700" y="5178163"/>
            <a:ext cx="5081734" cy="380584"/>
            <a:chOff x="0" y="0"/>
            <a:chExt cx="6775645" cy="507445"/>
          </a:xfrm>
        </p:grpSpPr>
        <p:sp>
          <p:nvSpPr>
            <p:cNvPr name="TextBox 30" id="30"/>
            <p:cNvSpPr txBox="true"/>
            <p:nvPr/>
          </p:nvSpPr>
          <p:spPr>
            <a:xfrm rot="0">
              <a:off x="751977" y="0"/>
              <a:ext cx="602366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कवि </a:t>
              </a:r>
            </a:p>
          </p:txBody>
        </p:sp>
        <p:sp>
          <p:nvSpPr>
            <p:cNvPr name="Freeform 31" id="31"/>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575953"/>
            <a:ext cx="8596324" cy="1096018"/>
          </a:xfrm>
          <a:prstGeom prst="rect">
            <a:avLst/>
          </a:prstGeom>
        </p:spPr>
        <p:txBody>
          <a:bodyPr anchor="t" rtlCol="false" tIns="0" lIns="0" bIns="0" rIns="0">
            <a:spAutoFit/>
          </a:bodyPr>
          <a:lstStyle/>
          <a:p>
            <a:pPr algn="l">
              <a:lnSpc>
                <a:spcPts val="8245"/>
              </a:lnSpc>
            </a:pPr>
            <a:r>
              <a:rPr lang="en-US" b="true" sz="8500" spc="-425">
                <a:solidFill>
                  <a:srgbClr val="A1F1FF"/>
                </a:solidFill>
                <a:latin typeface="Antonio Bold"/>
                <a:ea typeface="Antonio Bold"/>
                <a:cs typeface="Antonio Bold"/>
                <a:sym typeface="Antonio Bold"/>
              </a:rPr>
              <a:t>जिला  मंत्री  गोरखपुर  </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1028700" y="2802158"/>
            <a:ext cx="7488547" cy="2228850"/>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हीना कौसर अंसारी जी एक प्रतिभाशाली कवियत्री हैं, जिनकी रचनाएँ नारी भावनाओं, सामाजिक विषमताओं और मानवीय संवेदनाओं को एक सशक्त स्वर प्रदान करती हैं। उनकी लेखनी में गहराई भी है, और सवाल भी। वे अपनी कविताओं के माध्यम से न केवल हृदय को स्पर्श करती हैं, बल्कि सोच को भी झकझोरती हैं।</a:t>
            </a:r>
          </a:p>
          <a:p>
            <a:pPr algn="just">
              <a:lnSpc>
                <a:spcPts val="2999"/>
              </a:lnSpc>
            </a:pPr>
          </a:p>
        </p:txBody>
      </p:sp>
      <p:grpSp>
        <p:nvGrpSpPr>
          <p:cNvPr name="Group 7" id="7"/>
          <p:cNvGrpSpPr/>
          <p:nvPr/>
        </p:nvGrpSpPr>
        <p:grpSpPr>
          <a:xfrm rot="0">
            <a:off x="-445212" y="6910056"/>
            <a:ext cx="17704512" cy="2509170"/>
            <a:chOff x="0" y="0"/>
            <a:chExt cx="4838770" cy="685774"/>
          </a:xfrm>
        </p:grpSpPr>
        <p:sp>
          <p:nvSpPr>
            <p:cNvPr name="Freeform 8" id="8"/>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9" id="9"/>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TextBox 10" id="10"/>
          <p:cNvSpPr txBox="true"/>
          <p:nvPr/>
        </p:nvSpPr>
        <p:spPr>
          <a:xfrm rot="0">
            <a:off x="514433" y="7757958"/>
            <a:ext cx="15349246" cy="1114425"/>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समाजसेविका के रूप में हीना जी निरंतर ऐसे क्षेत्रों में कार्य कर रही हैं जहाँ ज़रूरत सबसे ज़्यादा है — चाहे वो महिला सशक्तिकरण हो, शिक्षा हो या सामाजिक जागरूकता अभियान। उनका मानना है कि समाज को बदलने के लिए सिर्फ बोलना काफी नहीं, बल्कि चलकर उदाहरण बनाना ज़रूरी है। उनकी सेवा भावना और सक्रिय भागीदारी उन्हें आज के समय की एक सशक्त महिला नेतृत्वकर्ता बनाती है।</a:t>
            </a:r>
          </a:p>
        </p:txBody>
      </p:sp>
      <p:grpSp>
        <p:nvGrpSpPr>
          <p:cNvPr name="Group 11" id="11"/>
          <p:cNvGrpSpPr/>
          <p:nvPr/>
        </p:nvGrpSpPr>
        <p:grpSpPr>
          <a:xfrm rot="0">
            <a:off x="5443874" y="5178163"/>
            <a:ext cx="5081734" cy="380625"/>
            <a:chOff x="0" y="0"/>
            <a:chExt cx="6775645" cy="507500"/>
          </a:xfrm>
        </p:grpSpPr>
        <p:sp>
          <p:nvSpPr>
            <p:cNvPr name="TextBox 12" id="12"/>
            <p:cNvSpPr txBox="true"/>
            <p:nvPr/>
          </p:nvSpPr>
          <p:spPr>
            <a:xfrm rot="0">
              <a:off x="751977" y="0"/>
              <a:ext cx="6023668" cy="507500"/>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समाजसेविका </a:t>
              </a:r>
            </a:p>
          </p:txBody>
        </p:sp>
        <p:sp>
          <p:nvSpPr>
            <p:cNvPr name="Freeform 13" id="13"/>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
        <p:nvSpPr>
          <p:cNvPr name="Freeform 14" id="14"/>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7"/>
            <a:stretch>
              <a:fillRect l="0" t="0" r="0" b="-99426"/>
            </a:stretch>
          </a:blipFill>
        </p:spPr>
      </p:sp>
      <p:grpSp>
        <p:nvGrpSpPr>
          <p:cNvPr name="Group 15" id="15"/>
          <p:cNvGrpSpPr/>
          <p:nvPr/>
        </p:nvGrpSpPr>
        <p:grpSpPr>
          <a:xfrm rot="-10800000">
            <a:off x="11307619" y="728944"/>
            <a:ext cx="6633971" cy="6633971"/>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7" id="1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8" id="18"/>
          <p:cNvGrpSpPr/>
          <p:nvPr/>
        </p:nvGrpSpPr>
        <p:grpSpPr>
          <a:xfrm rot="-10800000">
            <a:off x="11084225" y="4051346"/>
            <a:ext cx="7080758" cy="3540379"/>
            <a:chOff x="0" y="0"/>
            <a:chExt cx="660400" cy="330200"/>
          </a:xfrm>
        </p:grpSpPr>
        <p:sp>
          <p:nvSpPr>
            <p:cNvPr name="Freeform 19" id="19"/>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20" id="20"/>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21" id="21"/>
          <p:cNvSpPr/>
          <p:nvPr/>
        </p:nvSpPr>
        <p:spPr>
          <a:xfrm flipH="false" flipV="false" rot="-10800000">
            <a:off x="11278325" y="705066"/>
            <a:ext cx="6692558" cy="6692558"/>
          </a:xfrm>
          <a:custGeom>
            <a:avLst/>
            <a:gdLst/>
            <a:ahLst/>
            <a:cxnLst/>
            <a:rect r="r" b="b" t="t" l="l"/>
            <a:pathLst>
              <a:path h="6692558" w="6692558">
                <a:moveTo>
                  <a:pt x="0" y="0"/>
                </a:moveTo>
                <a:lnTo>
                  <a:pt x="6692558" y="0"/>
                </a:lnTo>
                <a:lnTo>
                  <a:pt x="6692558" y="6692559"/>
                </a:lnTo>
                <a:lnTo>
                  <a:pt x="0" y="6692559"/>
                </a:lnTo>
                <a:lnTo>
                  <a:pt x="0" y="0"/>
                </a:lnTo>
                <a:close/>
              </a:path>
            </a:pathLst>
          </a:custGeom>
          <a:blipFill>
            <a:blip r:embed="rId7"/>
            <a:stretch>
              <a:fillRect l="0" t="0" r="0" b="0"/>
            </a:stretch>
          </a:blipFill>
        </p:spPr>
      </p:sp>
      <p:grpSp>
        <p:nvGrpSpPr>
          <p:cNvPr name="Group 22" id="22"/>
          <p:cNvGrpSpPr/>
          <p:nvPr/>
        </p:nvGrpSpPr>
        <p:grpSpPr>
          <a:xfrm rot="-10800000">
            <a:off x="11418109" y="844850"/>
            <a:ext cx="6412990" cy="6412990"/>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4" id="2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5" id="25"/>
          <p:cNvSpPr/>
          <p:nvPr/>
        </p:nvSpPr>
        <p:spPr>
          <a:xfrm flipH="false" flipV="false" rot="0">
            <a:off x="9581442" y="1050738"/>
            <a:ext cx="2776787" cy="2776116"/>
          </a:xfrm>
          <a:custGeom>
            <a:avLst/>
            <a:gdLst/>
            <a:ahLst/>
            <a:cxnLst/>
            <a:rect r="r" b="b" t="t" l="l"/>
            <a:pathLst>
              <a:path h="2776116" w="2776787">
                <a:moveTo>
                  <a:pt x="0" y="0"/>
                </a:moveTo>
                <a:lnTo>
                  <a:pt x="2776787" y="0"/>
                </a:lnTo>
                <a:lnTo>
                  <a:pt x="2776787" y="2776116"/>
                </a:lnTo>
                <a:lnTo>
                  <a:pt x="0" y="2776116"/>
                </a:lnTo>
                <a:lnTo>
                  <a:pt x="0" y="0"/>
                </a:lnTo>
                <a:close/>
              </a:path>
            </a:pathLst>
          </a:custGeom>
          <a:blipFill>
            <a:blip r:embed="rId8"/>
            <a:stretch>
              <a:fillRect l="0" t="0" r="0" b="0"/>
            </a:stretch>
          </a:blipFill>
        </p:spPr>
      </p:sp>
      <p:grpSp>
        <p:nvGrpSpPr>
          <p:cNvPr name="Group 26" id="26"/>
          <p:cNvGrpSpPr/>
          <p:nvPr/>
        </p:nvGrpSpPr>
        <p:grpSpPr>
          <a:xfrm rot="0">
            <a:off x="11662267" y="1098533"/>
            <a:ext cx="5924675" cy="5924675"/>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0" t="-17911" r="0" b="-17911"/>
              </a:stretch>
            </a:blipFill>
            <a:ln w="180975" cap="sq">
              <a:gradFill>
                <a:gsLst>
                  <a:gs pos="0">
                    <a:srgbClr val="EFF1F1">
                      <a:alpha val="100000"/>
                    </a:srgbClr>
                  </a:gs>
                  <a:gs pos="100000">
                    <a:srgbClr val="FFFFFF">
                      <a:alpha val="100000"/>
                    </a:srgbClr>
                  </a:gs>
                </a:gsLst>
                <a:lin ang="5400000"/>
              </a:gradFill>
              <a:prstDash val="solid"/>
              <a:miter/>
            </a:ln>
          </p:spPr>
        </p:sp>
      </p:grpSp>
      <p:sp>
        <p:nvSpPr>
          <p:cNvPr name="TextBox 28" id="28"/>
          <p:cNvSpPr txBox="true"/>
          <p:nvPr/>
        </p:nvSpPr>
        <p:spPr>
          <a:xfrm rot="0">
            <a:off x="818574" y="1887758"/>
            <a:ext cx="4245631" cy="666750"/>
          </a:xfrm>
          <a:prstGeom prst="rect">
            <a:avLst/>
          </a:prstGeom>
        </p:spPr>
        <p:txBody>
          <a:bodyPr anchor="t" rtlCol="false" tIns="0" lIns="0" bIns="0" rIns="0">
            <a:spAutoFit/>
          </a:bodyPr>
          <a:lstStyle/>
          <a:p>
            <a:pPr algn="l">
              <a:lnSpc>
                <a:spcPts val="5277"/>
              </a:lnSpc>
            </a:pPr>
            <a:r>
              <a:rPr lang="en-US" sz="4397" spc="-92">
                <a:solidFill>
                  <a:srgbClr val="FFFFFF"/>
                </a:solidFill>
                <a:latin typeface="DM Sans"/>
                <a:ea typeface="DM Sans"/>
                <a:cs typeface="DM Sans"/>
                <a:sym typeface="DM Sans"/>
              </a:rPr>
              <a:t>हीना कौसर अंसारी  </a:t>
            </a:r>
          </a:p>
        </p:txBody>
      </p:sp>
      <p:grpSp>
        <p:nvGrpSpPr>
          <p:cNvPr name="Group 29" id="29"/>
          <p:cNvGrpSpPr/>
          <p:nvPr/>
        </p:nvGrpSpPr>
        <p:grpSpPr>
          <a:xfrm rot="0">
            <a:off x="1028700" y="5178163"/>
            <a:ext cx="5081734" cy="380625"/>
            <a:chOff x="0" y="0"/>
            <a:chExt cx="6775645" cy="507500"/>
          </a:xfrm>
        </p:grpSpPr>
        <p:sp>
          <p:nvSpPr>
            <p:cNvPr name="TextBox 30" id="30"/>
            <p:cNvSpPr txBox="true"/>
            <p:nvPr/>
          </p:nvSpPr>
          <p:spPr>
            <a:xfrm rot="0">
              <a:off x="751977" y="0"/>
              <a:ext cx="6023668" cy="507500"/>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कवियत्री </a:t>
              </a:r>
            </a:p>
          </p:txBody>
        </p:sp>
        <p:sp>
          <p:nvSpPr>
            <p:cNvPr name="Freeform 31" id="31"/>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575953"/>
            <a:ext cx="8596324" cy="1095993"/>
          </a:xfrm>
          <a:prstGeom prst="rect">
            <a:avLst/>
          </a:prstGeom>
        </p:spPr>
        <p:txBody>
          <a:bodyPr anchor="t" rtlCol="false" tIns="0" lIns="0" bIns="0" rIns="0">
            <a:spAutoFit/>
          </a:bodyPr>
          <a:lstStyle/>
          <a:p>
            <a:pPr algn="l">
              <a:lnSpc>
                <a:spcPts val="8245"/>
              </a:lnSpc>
            </a:pPr>
            <a:r>
              <a:rPr lang="en-US" b="true" sz="8500" spc="-425">
                <a:solidFill>
                  <a:srgbClr val="A1F1FF"/>
                </a:solidFill>
                <a:latin typeface="Antonio Bold"/>
                <a:ea typeface="Antonio Bold"/>
                <a:cs typeface="Antonio Bold"/>
                <a:sym typeface="Antonio Bold"/>
              </a:rPr>
              <a:t>संरक्षक </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1028700" y="2802158"/>
            <a:ext cx="7488547"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श्री सर्वेश त्रिपाठी जी वित्तीय क्षेत्र में गहरा अनुभव रखते हैं। उनकी कार्यशैली विश्लेषणात्मक, सटीक और उत्तरदायित्वपूर्ण है। वे संसाधनों का कुशल उपयोग और बजट प्रबंधन के लिए जाने जाते हैं।</a:t>
            </a:r>
          </a:p>
        </p:txBody>
      </p:sp>
      <p:grpSp>
        <p:nvGrpSpPr>
          <p:cNvPr name="Group 7" id="7"/>
          <p:cNvGrpSpPr/>
          <p:nvPr/>
        </p:nvGrpSpPr>
        <p:grpSpPr>
          <a:xfrm rot="0">
            <a:off x="-445212" y="6910056"/>
            <a:ext cx="17704512" cy="2509170"/>
            <a:chOff x="0" y="0"/>
            <a:chExt cx="4838770" cy="685774"/>
          </a:xfrm>
        </p:grpSpPr>
        <p:sp>
          <p:nvSpPr>
            <p:cNvPr name="Freeform 8" id="8"/>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9" id="9"/>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TextBox 10" id="10"/>
          <p:cNvSpPr txBox="true"/>
          <p:nvPr/>
        </p:nvSpPr>
        <p:spPr>
          <a:xfrm rot="0">
            <a:off x="514433" y="7757958"/>
            <a:ext cx="15349246" cy="742900"/>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संरक्षक के रूप में वे ट्रस्ट की दीर्घकालिक वित्तीय स्थिरता और नीति निर्धारण में अहम भूमिका निभाते हैं। उनका मार्गदर्शन संगठन की संरचना को स्थायित्व और सुरक्षा प्रदान करता है।</a:t>
            </a:r>
          </a:p>
        </p:txBody>
      </p:sp>
      <p:grpSp>
        <p:nvGrpSpPr>
          <p:cNvPr name="Group 11" id="11"/>
          <p:cNvGrpSpPr/>
          <p:nvPr/>
        </p:nvGrpSpPr>
        <p:grpSpPr>
          <a:xfrm rot="0">
            <a:off x="5443874" y="5178163"/>
            <a:ext cx="5081734" cy="380584"/>
            <a:chOff x="0" y="0"/>
            <a:chExt cx="6775645" cy="507445"/>
          </a:xfrm>
        </p:grpSpPr>
        <p:sp>
          <p:nvSpPr>
            <p:cNvPr name="TextBox 12" id="12"/>
            <p:cNvSpPr txBox="true"/>
            <p:nvPr/>
          </p:nvSpPr>
          <p:spPr>
            <a:xfrm rot="0">
              <a:off x="751977" y="0"/>
              <a:ext cx="602366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समाजसेवी </a:t>
              </a:r>
            </a:p>
          </p:txBody>
        </p:sp>
        <p:sp>
          <p:nvSpPr>
            <p:cNvPr name="Freeform 13" id="13"/>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
        <p:nvSpPr>
          <p:cNvPr name="Freeform 14" id="14"/>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7"/>
            <a:stretch>
              <a:fillRect l="0" t="0" r="0" b="-99426"/>
            </a:stretch>
          </a:blipFill>
        </p:spPr>
      </p:sp>
      <p:grpSp>
        <p:nvGrpSpPr>
          <p:cNvPr name="Group 15" id="15"/>
          <p:cNvGrpSpPr/>
          <p:nvPr/>
        </p:nvGrpSpPr>
        <p:grpSpPr>
          <a:xfrm rot="-10800000">
            <a:off x="11307619" y="728944"/>
            <a:ext cx="6633971" cy="6633971"/>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7" id="1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8" id="18"/>
          <p:cNvGrpSpPr/>
          <p:nvPr/>
        </p:nvGrpSpPr>
        <p:grpSpPr>
          <a:xfrm rot="-10800000">
            <a:off x="11084225" y="4051346"/>
            <a:ext cx="7080758" cy="3540379"/>
            <a:chOff x="0" y="0"/>
            <a:chExt cx="660400" cy="330200"/>
          </a:xfrm>
        </p:grpSpPr>
        <p:sp>
          <p:nvSpPr>
            <p:cNvPr name="Freeform 19" id="19"/>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20" id="20"/>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21" id="21"/>
          <p:cNvSpPr/>
          <p:nvPr/>
        </p:nvSpPr>
        <p:spPr>
          <a:xfrm flipH="false" flipV="false" rot="-10800000">
            <a:off x="11278325" y="705066"/>
            <a:ext cx="6692558" cy="6692558"/>
          </a:xfrm>
          <a:custGeom>
            <a:avLst/>
            <a:gdLst/>
            <a:ahLst/>
            <a:cxnLst/>
            <a:rect r="r" b="b" t="t" l="l"/>
            <a:pathLst>
              <a:path h="6692558" w="6692558">
                <a:moveTo>
                  <a:pt x="0" y="0"/>
                </a:moveTo>
                <a:lnTo>
                  <a:pt x="6692558" y="0"/>
                </a:lnTo>
                <a:lnTo>
                  <a:pt x="6692558" y="6692559"/>
                </a:lnTo>
                <a:lnTo>
                  <a:pt x="0" y="6692559"/>
                </a:lnTo>
                <a:lnTo>
                  <a:pt x="0" y="0"/>
                </a:lnTo>
                <a:close/>
              </a:path>
            </a:pathLst>
          </a:custGeom>
          <a:blipFill>
            <a:blip r:embed="rId7"/>
            <a:stretch>
              <a:fillRect l="0" t="0" r="0" b="0"/>
            </a:stretch>
          </a:blipFill>
        </p:spPr>
      </p:sp>
      <p:grpSp>
        <p:nvGrpSpPr>
          <p:cNvPr name="Group 22" id="22"/>
          <p:cNvGrpSpPr/>
          <p:nvPr/>
        </p:nvGrpSpPr>
        <p:grpSpPr>
          <a:xfrm rot="-10800000">
            <a:off x="11418109" y="844850"/>
            <a:ext cx="6412990" cy="6412990"/>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4" id="2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5" id="25"/>
          <p:cNvSpPr/>
          <p:nvPr/>
        </p:nvSpPr>
        <p:spPr>
          <a:xfrm flipH="false" flipV="false" rot="0">
            <a:off x="9581442" y="1050738"/>
            <a:ext cx="2776787" cy="2776116"/>
          </a:xfrm>
          <a:custGeom>
            <a:avLst/>
            <a:gdLst/>
            <a:ahLst/>
            <a:cxnLst/>
            <a:rect r="r" b="b" t="t" l="l"/>
            <a:pathLst>
              <a:path h="2776116" w="2776787">
                <a:moveTo>
                  <a:pt x="0" y="0"/>
                </a:moveTo>
                <a:lnTo>
                  <a:pt x="2776787" y="0"/>
                </a:lnTo>
                <a:lnTo>
                  <a:pt x="2776787" y="2776116"/>
                </a:lnTo>
                <a:lnTo>
                  <a:pt x="0" y="2776116"/>
                </a:lnTo>
                <a:lnTo>
                  <a:pt x="0" y="0"/>
                </a:lnTo>
                <a:close/>
              </a:path>
            </a:pathLst>
          </a:custGeom>
          <a:blipFill>
            <a:blip r:embed="rId8"/>
            <a:stretch>
              <a:fillRect l="0" t="0" r="0" b="0"/>
            </a:stretch>
          </a:blipFill>
        </p:spPr>
      </p:sp>
      <p:grpSp>
        <p:nvGrpSpPr>
          <p:cNvPr name="Group 26" id="26"/>
          <p:cNvGrpSpPr/>
          <p:nvPr/>
        </p:nvGrpSpPr>
        <p:grpSpPr>
          <a:xfrm rot="0">
            <a:off x="11662267" y="1098533"/>
            <a:ext cx="5924675" cy="5924675"/>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0" t="-61336" r="0" b="-61336"/>
              </a:stretch>
            </a:blipFill>
            <a:ln w="180975" cap="sq">
              <a:gradFill>
                <a:gsLst>
                  <a:gs pos="0">
                    <a:srgbClr val="EFF1F1">
                      <a:alpha val="100000"/>
                    </a:srgbClr>
                  </a:gs>
                  <a:gs pos="100000">
                    <a:srgbClr val="FFFFFF">
                      <a:alpha val="100000"/>
                    </a:srgbClr>
                  </a:gs>
                </a:gsLst>
                <a:lin ang="5400000"/>
              </a:gradFill>
              <a:prstDash val="solid"/>
              <a:miter/>
            </a:ln>
          </p:spPr>
        </p:sp>
      </p:grpSp>
      <p:sp>
        <p:nvSpPr>
          <p:cNvPr name="TextBox 28" id="28"/>
          <p:cNvSpPr txBox="true"/>
          <p:nvPr/>
        </p:nvSpPr>
        <p:spPr>
          <a:xfrm rot="0">
            <a:off x="818574" y="1887758"/>
            <a:ext cx="3304116" cy="666750"/>
          </a:xfrm>
          <a:prstGeom prst="rect">
            <a:avLst/>
          </a:prstGeom>
        </p:spPr>
        <p:txBody>
          <a:bodyPr anchor="t" rtlCol="false" tIns="0" lIns="0" bIns="0" rIns="0">
            <a:spAutoFit/>
          </a:bodyPr>
          <a:lstStyle/>
          <a:p>
            <a:pPr algn="l">
              <a:lnSpc>
                <a:spcPts val="5277"/>
              </a:lnSpc>
            </a:pPr>
            <a:r>
              <a:rPr lang="en-US" sz="4397" spc="-92">
                <a:solidFill>
                  <a:srgbClr val="FFFFFF"/>
                </a:solidFill>
                <a:latin typeface="DM Sans"/>
                <a:ea typeface="DM Sans"/>
                <a:cs typeface="DM Sans"/>
                <a:sym typeface="DM Sans"/>
              </a:rPr>
              <a:t>सर्वेश त्रिपाठी</a:t>
            </a:r>
          </a:p>
        </p:txBody>
      </p:sp>
      <p:grpSp>
        <p:nvGrpSpPr>
          <p:cNvPr name="Group 29" id="29"/>
          <p:cNvGrpSpPr/>
          <p:nvPr/>
        </p:nvGrpSpPr>
        <p:grpSpPr>
          <a:xfrm rot="0">
            <a:off x="1028700" y="5178163"/>
            <a:ext cx="5081734" cy="380584"/>
            <a:chOff x="0" y="0"/>
            <a:chExt cx="6775645" cy="507445"/>
          </a:xfrm>
        </p:grpSpPr>
        <p:sp>
          <p:nvSpPr>
            <p:cNvPr name="TextBox 30" id="30"/>
            <p:cNvSpPr txBox="true"/>
            <p:nvPr/>
          </p:nvSpPr>
          <p:spPr>
            <a:xfrm rot="0">
              <a:off x="751977" y="0"/>
              <a:ext cx="602366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वित्तीय नियंत्रक</a:t>
              </a:r>
            </a:p>
          </p:txBody>
        </p:sp>
        <p:sp>
          <p:nvSpPr>
            <p:cNvPr name="Freeform 31" id="31"/>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575953"/>
            <a:ext cx="8596324" cy="2134193"/>
          </a:xfrm>
          <a:prstGeom prst="rect">
            <a:avLst/>
          </a:prstGeom>
        </p:spPr>
        <p:txBody>
          <a:bodyPr anchor="t" rtlCol="false" tIns="0" lIns="0" bIns="0" rIns="0">
            <a:spAutoFit/>
          </a:bodyPr>
          <a:lstStyle/>
          <a:p>
            <a:pPr algn="l">
              <a:lnSpc>
                <a:spcPts val="8245"/>
              </a:lnSpc>
            </a:pPr>
            <a:r>
              <a:rPr lang="en-US" b="true" sz="8500" spc="-425">
                <a:solidFill>
                  <a:srgbClr val="A1F1FF"/>
                </a:solidFill>
                <a:latin typeface="Antonio Bold"/>
                <a:ea typeface="Antonio Bold"/>
                <a:cs typeface="Antonio Bold"/>
                <a:sym typeface="Antonio Bold"/>
              </a:rPr>
              <a:t>मीडिया  प्रभारी</a:t>
            </a:r>
          </a:p>
          <a:p>
            <a:pPr algn="l">
              <a:lnSpc>
                <a:spcPts val="8245"/>
              </a:lnSpc>
            </a:pP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648998" y="3267150"/>
            <a:ext cx="8922919" cy="2619524"/>
          </a:xfrm>
          <a:prstGeom prst="rect">
            <a:avLst/>
          </a:prstGeom>
        </p:spPr>
        <p:txBody>
          <a:bodyPr anchor="t" rtlCol="false" tIns="0" lIns="0" bIns="0" rIns="0">
            <a:spAutoFit/>
          </a:bodyPr>
          <a:lstStyle/>
          <a:p>
            <a:pPr algn="just">
              <a:lnSpc>
                <a:spcPts val="3524"/>
              </a:lnSpc>
            </a:pPr>
            <a:r>
              <a:rPr lang="en-US" sz="2499" spc="-52">
                <a:solidFill>
                  <a:srgbClr val="FFFFFF"/>
                </a:solidFill>
                <a:latin typeface="DM Sans"/>
                <a:ea typeface="DM Sans"/>
                <a:cs typeface="DM Sans"/>
                <a:sym typeface="DM Sans"/>
              </a:rPr>
              <a:t>श्री नवनीत जैसवार जी एक उभरते हुए तकनीकी उद्यमी हैं, जिन्होंने डिजिटल मार्केटिंग और वेब डेवलपमेंट के क्षेत्र में अपनी अलग पहचान बनाई है। उन्होंने अपनी कंपनी Codesync Digi Marketing Pvt. Ltd. की नींव उस सोच के साथ रखी, जहाँ आधुनिक टेक्नोलॉजी और मार्केटिंग को भारतीय व्यवसायों की मजबूती का आधार बनाया जा सके। उनकी नेतृत्व क्षमता, नवाचार पर पकड़ और व्यावसायिक दृष्टिकोण उन्हें आज के डिजिटल युग में एक प्रभावशाली व्यक्तित्व बनाते हैं।</a:t>
            </a:r>
          </a:p>
        </p:txBody>
      </p:sp>
      <p:grpSp>
        <p:nvGrpSpPr>
          <p:cNvPr name="Group 7" id="7"/>
          <p:cNvGrpSpPr/>
          <p:nvPr/>
        </p:nvGrpSpPr>
        <p:grpSpPr>
          <a:xfrm rot="0">
            <a:off x="-445212" y="6910056"/>
            <a:ext cx="17704512" cy="2509170"/>
            <a:chOff x="0" y="0"/>
            <a:chExt cx="4838770" cy="685774"/>
          </a:xfrm>
        </p:grpSpPr>
        <p:sp>
          <p:nvSpPr>
            <p:cNvPr name="Freeform 8" id="8"/>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9" id="9"/>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TextBox 10" id="10"/>
          <p:cNvSpPr txBox="true"/>
          <p:nvPr/>
        </p:nvSpPr>
        <p:spPr>
          <a:xfrm rot="0">
            <a:off x="514433" y="7719858"/>
            <a:ext cx="15349246" cy="148580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नवनीत जी अपने कार्य में सिर्फ सेवा नहीं, समाधान देने में विश्वास रखते हैं। चाहे वह वेबसाइट डेवलपमेंट हो, SEO, Meta Ads, Google Ads या ब्रांडिंग — वह हर प्रोजेक्ट को एक मिशन की तरह लेते हैं। उनके लिए ग्राहक की सफलता ही अपनी सफलता है। उनके नेतृत्व में Codesync Digi Marketing एक भरोसेमंद और प्रदर्शन-केंद्रित एजेंसी के रूप में उभरकर सामने आई है, जो लखनऊ से निकलकर राष्ट्रीय स्तर पर पहचान बना रही है।</a:t>
            </a:r>
          </a:p>
        </p:txBody>
      </p:sp>
      <p:grpSp>
        <p:nvGrpSpPr>
          <p:cNvPr name="Group 11" id="11"/>
          <p:cNvGrpSpPr/>
          <p:nvPr/>
        </p:nvGrpSpPr>
        <p:grpSpPr>
          <a:xfrm rot="0">
            <a:off x="5219754" y="6234401"/>
            <a:ext cx="5081734" cy="380584"/>
            <a:chOff x="0" y="0"/>
            <a:chExt cx="6775645" cy="507445"/>
          </a:xfrm>
        </p:grpSpPr>
        <p:sp>
          <p:nvSpPr>
            <p:cNvPr name="TextBox 12" id="12"/>
            <p:cNvSpPr txBox="true"/>
            <p:nvPr/>
          </p:nvSpPr>
          <p:spPr>
            <a:xfrm rot="0">
              <a:off x="751977" y="0"/>
              <a:ext cx="602366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तकनीकी उद्यमी</a:t>
              </a:r>
            </a:p>
          </p:txBody>
        </p:sp>
        <p:sp>
          <p:nvSpPr>
            <p:cNvPr name="Freeform 13" id="13"/>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
        <p:nvSpPr>
          <p:cNvPr name="Freeform 14" id="14"/>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7"/>
            <a:stretch>
              <a:fillRect l="0" t="0" r="0" b="-99426"/>
            </a:stretch>
          </a:blipFill>
        </p:spPr>
      </p:sp>
      <p:grpSp>
        <p:nvGrpSpPr>
          <p:cNvPr name="Group 15" id="15"/>
          <p:cNvGrpSpPr/>
          <p:nvPr/>
        </p:nvGrpSpPr>
        <p:grpSpPr>
          <a:xfrm rot="-10800000">
            <a:off x="11307619" y="728944"/>
            <a:ext cx="6633971" cy="6633971"/>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7" id="1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8" id="18"/>
          <p:cNvGrpSpPr/>
          <p:nvPr/>
        </p:nvGrpSpPr>
        <p:grpSpPr>
          <a:xfrm rot="-10800000">
            <a:off x="11084225" y="4051346"/>
            <a:ext cx="7080758" cy="3540379"/>
            <a:chOff x="0" y="0"/>
            <a:chExt cx="660400" cy="330200"/>
          </a:xfrm>
        </p:grpSpPr>
        <p:sp>
          <p:nvSpPr>
            <p:cNvPr name="Freeform 19" id="19"/>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20" id="20"/>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21" id="21"/>
          <p:cNvSpPr/>
          <p:nvPr/>
        </p:nvSpPr>
        <p:spPr>
          <a:xfrm flipH="false" flipV="false" rot="-10800000">
            <a:off x="11278325" y="705066"/>
            <a:ext cx="6692558" cy="6692558"/>
          </a:xfrm>
          <a:custGeom>
            <a:avLst/>
            <a:gdLst/>
            <a:ahLst/>
            <a:cxnLst/>
            <a:rect r="r" b="b" t="t" l="l"/>
            <a:pathLst>
              <a:path h="6692558" w="6692558">
                <a:moveTo>
                  <a:pt x="0" y="0"/>
                </a:moveTo>
                <a:lnTo>
                  <a:pt x="6692558" y="0"/>
                </a:lnTo>
                <a:lnTo>
                  <a:pt x="6692558" y="6692559"/>
                </a:lnTo>
                <a:lnTo>
                  <a:pt x="0" y="6692559"/>
                </a:lnTo>
                <a:lnTo>
                  <a:pt x="0" y="0"/>
                </a:lnTo>
                <a:close/>
              </a:path>
            </a:pathLst>
          </a:custGeom>
          <a:blipFill>
            <a:blip r:embed="rId7"/>
            <a:stretch>
              <a:fillRect l="0" t="0" r="0" b="0"/>
            </a:stretch>
          </a:blipFill>
        </p:spPr>
      </p:sp>
      <p:grpSp>
        <p:nvGrpSpPr>
          <p:cNvPr name="Group 22" id="22"/>
          <p:cNvGrpSpPr/>
          <p:nvPr/>
        </p:nvGrpSpPr>
        <p:grpSpPr>
          <a:xfrm rot="-10800000">
            <a:off x="11418109" y="844850"/>
            <a:ext cx="6412990" cy="6412990"/>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4" id="2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5" id="25"/>
          <p:cNvSpPr/>
          <p:nvPr/>
        </p:nvSpPr>
        <p:spPr>
          <a:xfrm flipH="false" flipV="false" rot="0">
            <a:off x="9581442" y="1050738"/>
            <a:ext cx="2776787" cy="2776116"/>
          </a:xfrm>
          <a:custGeom>
            <a:avLst/>
            <a:gdLst/>
            <a:ahLst/>
            <a:cxnLst/>
            <a:rect r="r" b="b" t="t" l="l"/>
            <a:pathLst>
              <a:path h="2776116" w="2776787">
                <a:moveTo>
                  <a:pt x="0" y="0"/>
                </a:moveTo>
                <a:lnTo>
                  <a:pt x="2776787" y="0"/>
                </a:lnTo>
                <a:lnTo>
                  <a:pt x="2776787" y="2776116"/>
                </a:lnTo>
                <a:lnTo>
                  <a:pt x="0" y="2776116"/>
                </a:lnTo>
                <a:lnTo>
                  <a:pt x="0" y="0"/>
                </a:lnTo>
                <a:close/>
              </a:path>
            </a:pathLst>
          </a:custGeom>
          <a:blipFill>
            <a:blip r:embed="rId8"/>
            <a:stretch>
              <a:fillRect l="0" t="0" r="0" b="0"/>
            </a:stretch>
          </a:blipFill>
        </p:spPr>
      </p:sp>
      <p:grpSp>
        <p:nvGrpSpPr>
          <p:cNvPr name="Group 26" id="26"/>
          <p:cNvGrpSpPr/>
          <p:nvPr/>
        </p:nvGrpSpPr>
        <p:grpSpPr>
          <a:xfrm rot="0">
            <a:off x="11662267" y="1098533"/>
            <a:ext cx="5924675" cy="5924675"/>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44851" t="-69084" r="-32379" b="-67510"/>
              </a:stretch>
            </a:blipFill>
            <a:ln w="180975" cap="sq">
              <a:gradFill>
                <a:gsLst>
                  <a:gs pos="0">
                    <a:srgbClr val="EFF1F1">
                      <a:alpha val="100000"/>
                    </a:srgbClr>
                  </a:gs>
                  <a:gs pos="100000">
                    <a:srgbClr val="FFFFFF">
                      <a:alpha val="100000"/>
                    </a:srgbClr>
                  </a:gs>
                </a:gsLst>
                <a:lin ang="5400000"/>
              </a:gradFill>
              <a:prstDash val="solid"/>
              <a:miter/>
            </a:ln>
          </p:spPr>
        </p:sp>
      </p:grpSp>
      <p:sp>
        <p:nvSpPr>
          <p:cNvPr name="TextBox 28" id="28"/>
          <p:cNvSpPr txBox="true"/>
          <p:nvPr/>
        </p:nvSpPr>
        <p:spPr>
          <a:xfrm rot="0">
            <a:off x="615328" y="1791146"/>
            <a:ext cx="9910280" cy="1295301"/>
          </a:xfrm>
          <a:prstGeom prst="rect">
            <a:avLst/>
          </a:prstGeom>
        </p:spPr>
        <p:txBody>
          <a:bodyPr anchor="t" rtlCol="false" tIns="0" lIns="0" bIns="0" rIns="0">
            <a:spAutoFit/>
          </a:bodyPr>
          <a:lstStyle/>
          <a:p>
            <a:pPr algn="l">
              <a:lnSpc>
                <a:spcPts val="5157"/>
              </a:lnSpc>
            </a:pPr>
            <a:r>
              <a:rPr lang="en-US" sz="4297" spc="-90">
                <a:solidFill>
                  <a:srgbClr val="FFFFFF"/>
                </a:solidFill>
                <a:latin typeface="DM Sans"/>
                <a:ea typeface="DM Sans"/>
                <a:cs typeface="DM Sans"/>
                <a:sym typeface="DM Sans"/>
              </a:rPr>
              <a:t>नवनीत जैसवार (संस्थापक एवं निदेशक – (Codesync Digi Marketing Pvt. Ltd.)</a:t>
            </a:r>
          </a:p>
        </p:txBody>
      </p:sp>
      <p:grpSp>
        <p:nvGrpSpPr>
          <p:cNvPr name="Group 29" id="29"/>
          <p:cNvGrpSpPr/>
          <p:nvPr/>
        </p:nvGrpSpPr>
        <p:grpSpPr>
          <a:xfrm rot="0">
            <a:off x="766043" y="6234401"/>
            <a:ext cx="5081734" cy="380584"/>
            <a:chOff x="0" y="0"/>
            <a:chExt cx="6775645" cy="507445"/>
          </a:xfrm>
        </p:grpSpPr>
        <p:sp>
          <p:nvSpPr>
            <p:cNvPr name="TextBox 30" id="30"/>
            <p:cNvSpPr txBox="true"/>
            <p:nvPr/>
          </p:nvSpPr>
          <p:spPr>
            <a:xfrm rot="0">
              <a:off x="751977" y="0"/>
              <a:ext cx="6023668" cy="50744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 ब्रांड निर्माण विशेषज्ञ</a:t>
              </a:r>
            </a:p>
          </p:txBody>
        </p:sp>
        <p:sp>
          <p:nvSpPr>
            <p:cNvPr name="Freeform 31" id="31"/>
            <p:cNvSpPr/>
            <p:nvPr/>
          </p:nvSpPr>
          <p:spPr>
            <a:xfrm flipH="false" flipV="false" rot="0">
              <a:off x="0" y="5369"/>
              <a:ext cx="532809" cy="496844"/>
            </a:xfrm>
            <a:custGeom>
              <a:avLst/>
              <a:gdLst/>
              <a:ahLst/>
              <a:cxnLst/>
              <a:rect r="r" b="b" t="t" l="l"/>
              <a:pathLst>
                <a:path h="496844" w="532809">
                  <a:moveTo>
                    <a:pt x="0" y="0"/>
                  </a:moveTo>
                  <a:lnTo>
                    <a:pt x="532809" y="0"/>
                  </a:lnTo>
                  <a:lnTo>
                    <a:pt x="532809" y="496844"/>
                  </a:lnTo>
                  <a:lnTo>
                    <a:pt x="0" y="4968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480703"/>
            <a:ext cx="8596324" cy="460570"/>
          </a:xfrm>
          <a:prstGeom prst="rect">
            <a:avLst/>
          </a:prstGeom>
        </p:spPr>
        <p:txBody>
          <a:bodyPr anchor="t" rtlCol="false" tIns="0" lIns="0" bIns="0" rIns="0">
            <a:spAutoFit/>
          </a:bodyPr>
          <a:lstStyle/>
          <a:p>
            <a:pPr algn="l">
              <a:lnSpc>
                <a:spcPts val="3589"/>
              </a:lnSpc>
            </a:pPr>
            <a:r>
              <a:rPr lang="en-US" b="true" sz="3700" spc="-185">
                <a:solidFill>
                  <a:srgbClr val="A1F1FF"/>
                </a:solidFill>
                <a:latin typeface="Antonio Bold"/>
                <a:ea typeface="Antonio Bold"/>
                <a:cs typeface="Antonio Bold"/>
                <a:sym typeface="Antonio Bold"/>
              </a:rPr>
              <a:t>कार्यक्रम  : कवि  सम्मलेन  और  सम्मान  समारोह </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445212" y="6910056"/>
            <a:ext cx="17704512" cy="2509170"/>
            <a:chOff x="0" y="0"/>
            <a:chExt cx="4838770" cy="685774"/>
          </a:xfrm>
        </p:grpSpPr>
        <p:sp>
          <p:nvSpPr>
            <p:cNvPr name="Freeform 7" id="7"/>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8" id="8"/>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TextBox 9" id="9"/>
          <p:cNvSpPr txBox="true"/>
          <p:nvPr/>
        </p:nvSpPr>
        <p:spPr>
          <a:xfrm rot="0">
            <a:off x="514433" y="7757958"/>
            <a:ext cx="15349246"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अटल नारायण , मनीष पांडे, सेजल वैश्य, अंजलि, परमहंस मौर्य, धर्मेन्द्र, शिवांगी, कृति शर्मा, आकाश मिश्रा, मानस सिंह, शालिनी यादव, अभिषेक श्रीवास्तव, अनंत मिश्रा , विधि शर्मा, राहुल पाल , विकाश . अंकुर पाठक , आस्त्विक द्विवेदी , राम लगन , मानशीं यादव , सत्येंद्र सिंह </a:t>
            </a:r>
          </a:p>
          <a:p>
            <a:pPr algn="just">
              <a:lnSpc>
                <a:spcPts val="2999"/>
              </a:lnSpc>
            </a:pPr>
          </a:p>
        </p:txBody>
      </p:sp>
      <p:sp>
        <p:nvSpPr>
          <p:cNvPr name="Freeform 10" id="10"/>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5"/>
            <a:stretch>
              <a:fillRect l="0" t="0" r="0" b="-99426"/>
            </a:stretch>
          </a:blipFill>
        </p:spPr>
      </p:sp>
      <p:grpSp>
        <p:nvGrpSpPr>
          <p:cNvPr name="Group 11" id="11"/>
          <p:cNvGrpSpPr/>
          <p:nvPr/>
        </p:nvGrpSpPr>
        <p:grpSpPr>
          <a:xfrm rot="0">
            <a:off x="9581442" y="705066"/>
            <a:ext cx="8583542" cy="6886658"/>
            <a:chOff x="0" y="0"/>
            <a:chExt cx="11444722" cy="9182211"/>
          </a:xfrm>
        </p:grpSpPr>
        <p:grpSp>
          <p:nvGrpSpPr>
            <p:cNvPr name="Group 12" id="12"/>
            <p:cNvGrpSpPr/>
            <p:nvPr/>
          </p:nvGrpSpPr>
          <p:grpSpPr>
            <a:xfrm rot="-10800000">
              <a:off x="2301570" y="31837"/>
              <a:ext cx="8845294" cy="8845294"/>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4" id="1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5" id="15"/>
            <p:cNvGrpSpPr/>
            <p:nvPr/>
          </p:nvGrpSpPr>
          <p:grpSpPr>
            <a:xfrm rot="-10800000">
              <a:off x="2003712" y="4461706"/>
              <a:ext cx="9441011" cy="4720505"/>
              <a:chOff x="0" y="0"/>
              <a:chExt cx="660400" cy="330200"/>
            </a:xfrm>
          </p:grpSpPr>
          <p:sp>
            <p:nvSpPr>
              <p:cNvPr name="Freeform 16" id="16"/>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17" id="17"/>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18" id="18"/>
            <p:cNvSpPr/>
            <p:nvPr/>
          </p:nvSpPr>
          <p:spPr>
            <a:xfrm flipH="false" flipV="false" rot="-10800000">
              <a:off x="2262511" y="0"/>
              <a:ext cx="8923411" cy="8923411"/>
            </a:xfrm>
            <a:custGeom>
              <a:avLst/>
              <a:gdLst/>
              <a:ahLst/>
              <a:cxnLst/>
              <a:rect r="r" b="b" t="t" l="l"/>
              <a:pathLst>
                <a:path h="8923411" w="8923411">
                  <a:moveTo>
                    <a:pt x="0" y="0"/>
                  </a:moveTo>
                  <a:lnTo>
                    <a:pt x="8923412" y="0"/>
                  </a:lnTo>
                  <a:lnTo>
                    <a:pt x="8923412" y="8923411"/>
                  </a:lnTo>
                  <a:lnTo>
                    <a:pt x="0" y="8923411"/>
                  </a:lnTo>
                  <a:lnTo>
                    <a:pt x="0" y="0"/>
                  </a:lnTo>
                  <a:close/>
                </a:path>
              </a:pathLst>
            </a:custGeom>
            <a:blipFill>
              <a:blip r:embed="rId5"/>
              <a:stretch>
                <a:fillRect l="0" t="0" r="0" b="0"/>
              </a:stretch>
            </a:blipFill>
          </p:spPr>
        </p:sp>
        <p:grpSp>
          <p:nvGrpSpPr>
            <p:cNvPr name="Group 19" id="19"/>
            <p:cNvGrpSpPr/>
            <p:nvPr/>
          </p:nvGrpSpPr>
          <p:grpSpPr>
            <a:xfrm rot="-10800000">
              <a:off x="2448890" y="186379"/>
              <a:ext cx="8550654" cy="8550654"/>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1" id="21"/>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2" id="22"/>
            <p:cNvSpPr/>
            <p:nvPr/>
          </p:nvSpPr>
          <p:spPr>
            <a:xfrm flipH="false" flipV="false" rot="0">
              <a:off x="0" y="460895"/>
              <a:ext cx="3702383" cy="3701489"/>
            </a:xfrm>
            <a:custGeom>
              <a:avLst/>
              <a:gdLst/>
              <a:ahLst/>
              <a:cxnLst/>
              <a:rect r="r" b="b" t="t" l="l"/>
              <a:pathLst>
                <a:path h="3701489" w="3702383">
                  <a:moveTo>
                    <a:pt x="0" y="0"/>
                  </a:moveTo>
                  <a:lnTo>
                    <a:pt x="3702383" y="0"/>
                  </a:lnTo>
                  <a:lnTo>
                    <a:pt x="3702383" y="3701489"/>
                  </a:lnTo>
                  <a:lnTo>
                    <a:pt x="0" y="3701489"/>
                  </a:lnTo>
                  <a:lnTo>
                    <a:pt x="0" y="0"/>
                  </a:lnTo>
                  <a:close/>
                </a:path>
              </a:pathLst>
            </a:custGeom>
            <a:blipFill>
              <a:blip r:embed="rId6"/>
              <a:stretch>
                <a:fillRect l="0" t="0" r="0" b="0"/>
              </a:stretch>
            </a:blipFill>
          </p:spPr>
        </p:sp>
        <p:grpSp>
          <p:nvGrpSpPr>
            <p:cNvPr name="Group 23" id="23"/>
            <p:cNvGrpSpPr/>
            <p:nvPr/>
          </p:nvGrpSpPr>
          <p:grpSpPr>
            <a:xfrm rot="0">
              <a:off x="2774434" y="524622"/>
              <a:ext cx="7899566" cy="7899566"/>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4931" t="0" r="-24931" b="0"/>
                </a:stretch>
              </a:blipFill>
              <a:ln w="180975" cap="sq">
                <a:gradFill>
                  <a:gsLst>
                    <a:gs pos="0">
                      <a:srgbClr val="EFF1F1">
                        <a:alpha val="100000"/>
                      </a:srgbClr>
                    </a:gs>
                    <a:gs pos="100000">
                      <a:srgbClr val="FFFFFF">
                        <a:alpha val="100000"/>
                      </a:srgbClr>
                    </a:gs>
                  </a:gsLst>
                  <a:lin ang="5400000"/>
                </a:gradFill>
                <a:prstDash val="solid"/>
                <a:miter/>
              </a:ln>
            </p:spPr>
          </p:sp>
        </p:grpSp>
      </p:grpSp>
      <p:sp>
        <p:nvSpPr>
          <p:cNvPr name="TextBox 25" id="25"/>
          <p:cNvSpPr txBox="true"/>
          <p:nvPr/>
        </p:nvSpPr>
        <p:spPr>
          <a:xfrm rot="0">
            <a:off x="766043" y="1098533"/>
            <a:ext cx="3304116" cy="409525"/>
          </a:xfrm>
          <a:prstGeom prst="rect">
            <a:avLst/>
          </a:prstGeom>
        </p:spPr>
        <p:txBody>
          <a:bodyPr anchor="t" rtlCol="false" tIns="0" lIns="0" bIns="0" rIns="0">
            <a:spAutoFit/>
          </a:bodyPr>
          <a:lstStyle/>
          <a:p>
            <a:pPr algn="l">
              <a:lnSpc>
                <a:spcPts val="3237"/>
              </a:lnSpc>
            </a:pPr>
            <a:r>
              <a:rPr lang="en-US" sz="2697" spc="-56">
                <a:solidFill>
                  <a:srgbClr val="FFFFFF"/>
                </a:solidFill>
                <a:latin typeface="DM Sans"/>
                <a:ea typeface="DM Sans"/>
                <a:cs typeface="DM Sans"/>
                <a:sym typeface="DM Sans"/>
              </a:rPr>
              <a:t>दिनांक : 10 मार्च , 2024 </a:t>
            </a:r>
          </a:p>
        </p:txBody>
      </p:sp>
      <p:sp>
        <p:nvSpPr>
          <p:cNvPr name="TextBox 26" id="26"/>
          <p:cNvSpPr txBox="true"/>
          <p:nvPr/>
        </p:nvSpPr>
        <p:spPr>
          <a:xfrm rot="0">
            <a:off x="4113449" y="1098533"/>
            <a:ext cx="8951953" cy="409525"/>
          </a:xfrm>
          <a:prstGeom prst="rect">
            <a:avLst/>
          </a:prstGeom>
        </p:spPr>
        <p:txBody>
          <a:bodyPr anchor="t" rtlCol="false" tIns="0" lIns="0" bIns="0" rIns="0">
            <a:spAutoFit/>
          </a:bodyPr>
          <a:lstStyle/>
          <a:p>
            <a:pPr algn="l">
              <a:lnSpc>
                <a:spcPts val="3237"/>
              </a:lnSpc>
            </a:pPr>
            <a:r>
              <a:rPr lang="en-US" sz="2697" spc="-56">
                <a:solidFill>
                  <a:srgbClr val="FFFFFF"/>
                </a:solidFill>
                <a:latin typeface="DM Sans"/>
                <a:ea typeface="DM Sans"/>
                <a:cs typeface="DM Sans"/>
                <a:sym typeface="DM Sans"/>
              </a:rPr>
              <a:t>स्थान : सेज़र स्नूकर क्लब &amp; लाउंज  माधव टावर , आलमबाग लखनऊ </a:t>
            </a:r>
          </a:p>
        </p:txBody>
      </p:sp>
      <p:grpSp>
        <p:nvGrpSpPr>
          <p:cNvPr name="Group 27" id="27"/>
          <p:cNvGrpSpPr/>
          <p:nvPr/>
        </p:nvGrpSpPr>
        <p:grpSpPr>
          <a:xfrm rot="0">
            <a:off x="-748295" y="1669984"/>
            <a:ext cx="7274602" cy="5836483"/>
            <a:chOff x="0" y="0"/>
            <a:chExt cx="9699469" cy="7781978"/>
          </a:xfrm>
        </p:grpSpPr>
        <p:grpSp>
          <p:nvGrpSpPr>
            <p:cNvPr name="Group 28" id="28"/>
            <p:cNvGrpSpPr/>
            <p:nvPr/>
          </p:nvGrpSpPr>
          <p:grpSpPr>
            <a:xfrm rot="-10800000">
              <a:off x="1950594" y="26982"/>
              <a:ext cx="7496439" cy="7496439"/>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30" id="30"/>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31" id="31"/>
            <p:cNvGrpSpPr/>
            <p:nvPr/>
          </p:nvGrpSpPr>
          <p:grpSpPr>
            <a:xfrm rot="-10800000">
              <a:off x="1698157" y="3781322"/>
              <a:ext cx="8001312" cy="4000656"/>
              <a:chOff x="0" y="0"/>
              <a:chExt cx="660400" cy="330200"/>
            </a:xfrm>
          </p:grpSpPr>
          <p:sp>
            <p:nvSpPr>
              <p:cNvPr name="Freeform 32" id="32"/>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33" id="33"/>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34" id="34"/>
            <p:cNvSpPr/>
            <p:nvPr/>
          </p:nvSpPr>
          <p:spPr>
            <a:xfrm flipH="false" flipV="false" rot="-10800000">
              <a:off x="1917492" y="0"/>
              <a:ext cx="7562644" cy="7562644"/>
            </a:xfrm>
            <a:custGeom>
              <a:avLst/>
              <a:gdLst/>
              <a:ahLst/>
              <a:cxnLst/>
              <a:rect r="r" b="b" t="t" l="l"/>
              <a:pathLst>
                <a:path h="7562644" w="7562644">
                  <a:moveTo>
                    <a:pt x="0" y="0"/>
                  </a:moveTo>
                  <a:lnTo>
                    <a:pt x="7562643" y="0"/>
                  </a:lnTo>
                  <a:lnTo>
                    <a:pt x="7562643" y="7562644"/>
                  </a:lnTo>
                  <a:lnTo>
                    <a:pt x="0" y="7562644"/>
                  </a:lnTo>
                  <a:lnTo>
                    <a:pt x="0" y="0"/>
                  </a:lnTo>
                  <a:close/>
                </a:path>
              </a:pathLst>
            </a:custGeom>
            <a:blipFill>
              <a:blip r:embed="rId5"/>
              <a:stretch>
                <a:fillRect l="0" t="0" r="0" b="0"/>
              </a:stretch>
            </a:blipFill>
          </p:spPr>
        </p:sp>
        <p:grpSp>
          <p:nvGrpSpPr>
            <p:cNvPr name="Group 35" id="35"/>
            <p:cNvGrpSpPr/>
            <p:nvPr/>
          </p:nvGrpSpPr>
          <p:grpSpPr>
            <a:xfrm rot="-10800000">
              <a:off x="2075449" y="157957"/>
              <a:ext cx="7246729" cy="7246729"/>
              <a:chOff x="0" y="0"/>
              <a:chExt cx="812800" cy="812800"/>
            </a:xfrm>
          </p:grpSpPr>
          <p:sp>
            <p:nvSpPr>
              <p:cNvPr name="Freeform 36" id="3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37" id="3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38" id="38"/>
            <p:cNvSpPr/>
            <p:nvPr/>
          </p:nvSpPr>
          <p:spPr>
            <a:xfrm flipH="false" flipV="false" rot="0">
              <a:off x="0" y="390612"/>
              <a:ext cx="3137791" cy="3137033"/>
            </a:xfrm>
            <a:custGeom>
              <a:avLst/>
              <a:gdLst/>
              <a:ahLst/>
              <a:cxnLst/>
              <a:rect r="r" b="b" t="t" l="l"/>
              <a:pathLst>
                <a:path h="3137033" w="3137791">
                  <a:moveTo>
                    <a:pt x="0" y="0"/>
                  </a:moveTo>
                  <a:lnTo>
                    <a:pt x="3137791" y="0"/>
                  </a:lnTo>
                  <a:lnTo>
                    <a:pt x="3137791" y="3137033"/>
                  </a:lnTo>
                  <a:lnTo>
                    <a:pt x="0" y="3137033"/>
                  </a:lnTo>
                  <a:lnTo>
                    <a:pt x="0" y="0"/>
                  </a:lnTo>
                  <a:close/>
                </a:path>
              </a:pathLst>
            </a:custGeom>
            <a:blipFill>
              <a:blip r:embed="rId6"/>
              <a:stretch>
                <a:fillRect l="0" t="0" r="0" b="0"/>
              </a:stretch>
            </a:blipFill>
          </p:spPr>
        </p:sp>
        <p:grpSp>
          <p:nvGrpSpPr>
            <p:cNvPr name="Group 39" id="39"/>
            <p:cNvGrpSpPr/>
            <p:nvPr/>
          </p:nvGrpSpPr>
          <p:grpSpPr>
            <a:xfrm rot="0">
              <a:off x="2351349" y="444621"/>
              <a:ext cx="6694929" cy="6694929"/>
              <a:chOff x="0" y="0"/>
              <a:chExt cx="812800" cy="812800"/>
            </a:xfrm>
          </p:grpSpPr>
          <p:sp>
            <p:nvSpPr>
              <p:cNvPr name="Freeform 40" id="4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16747" t="0" r="-16747" b="0"/>
                </a:stretch>
              </a:blipFill>
              <a:ln w="180975" cap="sq">
                <a:gradFill>
                  <a:gsLst>
                    <a:gs pos="0">
                      <a:srgbClr val="EFF1F1">
                        <a:alpha val="100000"/>
                      </a:srgbClr>
                    </a:gs>
                    <a:gs pos="100000">
                      <a:srgbClr val="FFFFFF">
                        <a:alpha val="100000"/>
                      </a:srgbClr>
                    </a:gs>
                  </a:gsLst>
                  <a:lin ang="5400000"/>
                </a:gradFill>
                <a:prstDash val="solid"/>
                <a:miter/>
              </a:ln>
            </p:spPr>
          </p:sp>
        </p:grpSp>
      </p:gr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461653"/>
            <a:ext cx="9627278" cy="432658"/>
          </a:xfrm>
          <a:prstGeom prst="rect">
            <a:avLst/>
          </a:prstGeom>
        </p:spPr>
        <p:txBody>
          <a:bodyPr anchor="t" rtlCol="false" tIns="0" lIns="0" bIns="0" rIns="0">
            <a:spAutoFit/>
          </a:bodyPr>
          <a:lstStyle/>
          <a:p>
            <a:pPr algn="l">
              <a:lnSpc>
                <a:spcPts val="3298"/>
              </a:lnSpc>
            </a:pPr>
            <a:r>
              <a:rPr lang="en-US" b="true" sz="3400" spc="-170">
                <a:solidFill>
                  <a:srgbClr val="A1F1FF"/>
                </a:solidFill>
                <a:latin typeface="Antonio Bold"/>
                <a:ea typeface="Antonio Bold"/>
                <a:cs typeface="Antonio Bold"/>
                <a:sym typeface="Antonio Bold"/>
              </a:rPr>
              <a:t>कार्यक्रम  : काव्य  घोष्ठी , कवि  सम्मलेन  और  सम्मान  समारोह </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445212" y="6910056"/>
            <a:ext cx="17704512" cy="2509170"/>
            <a:chOff x="0" y="0"/>
            <a:chExt cx="4838770" cy="685774"/>
          </a:xfrm>
        </p:grpSpPr>
        <p:sp>
          <p:nvSpPr>
            <p:cNvPr name="Freeform 7" id="7"/>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8" id="8"/>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TextBox 9" id="9"/>
          <p:cNvSpPr txBox="true"/>
          <p:nvPr/>
        </p:nvSpPr>
        <p:spPr>
          <a:xfrm rot="0">
            <a:off x="514433" y="7961537"/>
            <a:ext cx="15349246" cy="371450"/>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अंकुर पाठक , मनीष पांडेय , अनुराग शुक्ला , स्मृति मिश्रा , अटल नारायण , सेजल , अंजुल दूबे , राजा तिवारी , सारस बाजपाई , आस्त्विक द्विवेदी </a:t>
            </a:r>
          </a:p>
        </p:txBody>
      </p:sp>
      <p:sp>
        <p:nvSpPr>
          <p:cNvPr name="Freeform 10" id="10"/>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5"/>
            <a:stretch>
              <a:fillRect l="0" t="0" r="0" b="-99426"/>
            </a:stretch>
          </a:blipFill>
        </p:spPr>
      </p:sp>
      <p:grpSp>
        <p:nvGrpSpPr>
          <p:cNvPr name="Group 11" id="11"/>
          <p:cNvGrpSpPr/>
          <p:nvPr/>
        </p:nvGrpSpPr>
        <p:grpSpPr>
          <a:xfrm rot="0">
            <a:off x="9581442" y="705066"/>
            <a:ext cx="8583542" cy="6886658"/>
            <a:chOff x="0" y="0"/>
            <a:chExt cx="11444722" cy="9182211"/>
          </a:xfrm>
        </p:grpSpPr>
        <p:grpSp>
          <p:nvGrpSpPr>
            <p:cNvPr name="Group 12" id="12"/>
            <p:cNvGrpSpPr/>
            <p:nvPr/>
          </p:nvGrpSpPr>
          <p:grpSpPr>
            <a:xfrm rot="-10800000">
              <a:off x="2301570" y="31837"/>
              <a:ext cx="8845294" cy="8845294"/>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4" id="1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5" id="15"/>
            <p:cNvGrpSpPr/>
            <p:nvPr/>
          </p:nvGrpSpPr>
          <p:grpSpPr>
            <a:xfrm rot="-10800000">
              <a:off x="2003712" y="4461706"/>
              <a:ext cx="9441011" cy="4720505"/>
              <a:chOff x="0" y="0"/>
              <a:chExt cx="660400" cy="330200"/>
            </a:xfrm>
          </p:grpSpPr>
          <p:sp>
            <p:nvSpPr>
              <p:cNvPr name="Freeform 16" id="16"/>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17" id="17"/>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18" id="18"/>
            <p:cNvSpPr/>
            <p:nvPr/>
          </p:nvSpPr>
          <p:spPr>
            <a:xfrm flipH="false" flipV="false" rot="-10800000">
              <a:off x="2262511" y="0"/>
              <a:ext cx="8923411" cy="8923411"/>
            </a:xfrm>
            <a:custGeom>
              <a:avLst/>
              <a:gdLst/>
              <a:ahLst/>
              <a:cxnLst/>
              <a:rect r="r" b="b" t="t" l="l"/>
              <a:pathLst>
                <a:path h="8923411" w="8923411">
                  <a:moveTo>
                    <a:pt x="0" y="0"/>
                  </a:moveTo>
                  <a:lnTo>
                    <a:pt x="8923412" y="0"/>
                  </a:lnTo>
                  <a:lnTo>
                    <a:pt x="8923412" y="8923411"/>
                  </a:lnTo>
                  <a:lnTo>
                    <a:pt x="0" y="8923411"/>
                  </a:lnTo>
                  <a:lnTo>
                    <a:pt x="0" y="0"/>
                  </a:lnTo>
                  <a:close/>
                </a:path>
              </a:pathLst>
            </a:custGeom>
            <a:blipFill>
              <a:blip r:embed="rId5"/>
              <a:stretch>
                <a:fillRect l="0" t="0" r="0" b="0"/>
              </a:stretch>
            </a:blipFill>
          </p:spPr>
        </p:sp>
        <p:grpSp>
          <p:nvGrpSpPr>
            <p:cNvPr name="Group 19" id="19"/>
            <p:cNvGrpSpPr/>
            <p:nvPr/>
          </p:nvGrpSpPr>
          <p:grpSpPr>
            <a:xfrm rot="-10800000">
              <a:off x="2448890" y="186379"/>
              <a:ext cx="8550654" cy="8550654"/>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1" id="21"/>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2" id="22"/>
            <p:cNvSpPr/>
            <p:nvPr/>
          </p:nvSpPr>
          <p:spPr>
            <a:xfrm flipH="false" flipV="false" rot="0">
              <a:off x="0" y="460895"/>
              <a:ext cx="3702383" cy="3701489"/>
            </a:xfrm>
            <a:custGeom>
              <a:avLst/>
              <a:gdLst/>
              <a:ahLst/>
              <a:cxnLst/>
              <a:rect r="r" b="b" t="t" l="l"/>
              <a:pathLst>
                <a:path h="3701489" w="3702383">
                  <a:moveTo>
                    <a:pt x="0" y="0"/>
                  </a:moveTo>
                  <a:lnTo>
                    <a:pt x="3702383" y="0"/>
                  </a:lnTo>
                  <a:lnTo>
                    <a:pt x="3702383" y="3701489"/>
                  </a:lnTo>
                  <a:lnTo>
                    <a:pt x="0" y="3701489"/>
                  </a:lnTo>
                  <a:lnTo>
                    <a:pt x="0" y="0"/>
                  </a:lnTo>
                  <a:close/>
                </a:path>
              </a:pathLst>
            </a:custGeom>
            <a:blipFill>
              <a:blip r:embed="rId6"/>
              <a:stretch>
                <a:fillRect l="0" t="0" r="0" b="0"/>
              </a:stretch>
            </a:blipFill>
          </p:spPr>
        </p:sp>
        <p:grpSp>
          <p:nvGrpSpPr>
            <p:cNvPr name="Group 23" id="23"/>
            <p:cNvGrpSpPr/>
            <p:nvPr/>
          </p:nvGrpSpPr>
          <p:grpSpPr>
            <a:xfrm rot="0">
              <a:off x="2774434" y="524622"/>
              <a:ext cx="7899566" cy="7899566"/>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4931" t="0" r="-24931" b="0"/>
                </a:stretch>
              </a:blipFill>
              <a:ln w="180975" cap="sq">
                <a:gradFill>
                  <a:gsLst>
                    <a:gs pos="0">
                      <a:srgbClr val="EFF1F1">
                        <a:alpha val="100000"/>
                      </a:srgbClr>
                    </a:gs>
                    <a:gs pos="100000">
                      <a:srgbClr val="FFFFFF">
                        <a:alpha val="100000"/>
                      </a:srgbClr>
                    </a:gs>
                  </a:gsLst>
                  <a:lin ang="5400000"/>
                </a:gradFill>
                <a:prstDash val="solid"/>
                <a:miter/>
              </a:ln>
            </p:spPr>
          </p:sp>
        </p:grpSp>
      </p:grpSp>
      <p:sp>
        <p:nvSpPr>
          <p:cNvPr name="TextBox 25" id="25"/>
          <p:cNvSpPr txBox="true"/>
          <p:nvPr/>
        </p:nvSpPr>
        <p:spPr>
          <a:xfrm rot="0">
            <a:off x="766043" y="1098533"/>
            <a:ext cx="3304116" cy="390550"/>
          </a:xfrm>
          <a:prstGeom prst="rect">
            <a:avLst/>
          </a:prstGeom>
        </p:spPr>
        <p:txBody>
          <a:bodyPr anchor="t" rtlCol="false" tIns="0" lIns="0" bIns="0" rIns="0">
            <a:spAutoFit/>
          </a:bodyPr>
          <a:lstStyle/>
          <a:p>
            <a:pPr algn="l">
              <a:lnSpc>
                <a:spcPts val="3117"/>
              </a:lnSpc>
            </a:pPr>
            <a:r>
              <a:rPr lang="en-US" sz="2597" spc="-54">
                <a:solidFill>
                  <a:srgbClr val="FFFFFF"/>
                </a:solidFill>
                <a:latin typeface="DM Sans"/>
                <a:ea typeface="DM Sans"/>
                <a:cs typeface="DM Sans"/>
                <a:sym typeface="DM Sans"/>
              </a:rPr>
              <a:t>दिनांक : 07 जुलाई  , 2024 </a:t>
            </a:r>
          </a:p>
        </p:txBody>
      </p:sp>
      <p:sp>
        <p:nvSpPr>
          <p:cNvPr name="TextBox 26" id="26"/>
          <p:cNvSpPr txBox="true"/>
          <p:nvPr/>
        </p:nvSpPr>
        <p:spPr>
          <a:xfrm rot="0">
            <a:off x="4207744" y="1098533"/>
            <a:ext cx="8951953" cy="409525"/>
          </a:xfrm>
          <a:prstGeom prst="rect">
            <a:avLst/>
          </a:prstGeom>
        </p:spPr>
        <p:txBody>
          <a:bodyPr anchor="t" rtlCol="false" tIns="0" lIns="0" bIns="0" rIns="0">
            <a:spAutoFit/>
          </a:bodyPr>
          <a:lstStyle/>
          <a:p>
            <a:pPr algn="l">
              <a:lnSpc>
                <a:spcPts val="3237"/>
              </a:lnSpc>
            </a:pPr>
            <a:r>
              <a:rPr lang="en-US" sz="2697" spc="-56">
                <a:solidFill>
                  <a:srgbClr val="FFFFFF"/>
                </a:solidFill>
                <a:latin typeface="DM Sans"/>
                <a:ea typeface="DM Sans"/>
                <a:cs typeface="DM Sans"/>
                <a:sym typeface="DM Sans"/>
              </a:rPr>
              <a:t>स्थान : सेज़र स्नूकर क्लब &amp; लाउंज  माधव टावर , आलमबाग लखनऊ </a:t>
            </a:r>
          </a:p>
        </p:txBody>
      </p:sp>
      <p:grpSp>
        <p:nvGrpSpPr>
          <p:cNvPr name="Group 27" id="27"/>
          <p:cNvGrpSpPr/>
          <p:nvPr/>
        </p:nvGrpSpPr>
        <p:grpSpPr>
          <a:xfrm rot="0">
            <a:off x="-748295" y="1669984"/>
            <a:ext cx="7274602" cy="5836483"/>
            <a:chOff x="0" y="0"/>
            <a:chExt cx="9699469" cy="7781978"/>
          </a:xfrm>
        </p:grpSpPr>
        <p:grpSp>
          <p:nvGrpSpPr>
            <p:cNvPr name="Group 28" id="28"/>
            <p:cNvGrpSpPr/>
            <p:nvPr/>
          </p:nvGrpSpPr>
          <p:grpSpPr>
            <a:xfrm rot="-10800000">
              <a:off x="1950594" y="26982"/>
              <a:ext cx="7496439" cy="7496439"/>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30" id="30"/>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31" id="31"/>
            <p:cNvGrpSpPr/>
            <p:nvPr/>
          </p:nvGrpSpPr>
          <p:grpSpPr>
            <a:xfrm rot="-10800000">
              <a:off x="1698157" y="3781322"/>
              <a:ext cx="8001312" cy="4000656"/>
              <a:chOff x="0" y="0"/>
              <a:chExt cx="660400" cy="330200"/>
            </a:xfrm>
          </p:grpSpPr>
          <p:sp>
            <p:nvSpPr>
              <p:cNvPr name="Freeform 32" id="32"/>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33" id="33"/>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34" id="34"/>
            <p:cNvSpPr/>
            <p:nvPr/>
          </p:nvSpPr>
          <p:spPr>
            <a:xfrm flipH="false" flipV="false" rot="-10800000">
              <a:off x="1917492" y="0"/>
              <a:ext cx="7562644" cy="7562644"/>
            </a:xfrm>
            <a:custGeom>
              <a:avLst/>
              <a:gdLst/>
              <a:ahLst/>
              <a:cxnLst/>
              <a:rect r="r" b="b" t="t" l="l"/>
              <a:pathLst>
                <a:path h="7562644" w="7562644">
                  <a:moveTo>
                    <a:pt x="0" y="0"/>
                  </a:moveTo>
                  <a:lnTo>
                    <a:pt x="7562643" y="0"/>
                  </a:lnTo>
                  <a:lnTo>
                    <a:pt x="7562643" y="7562644"/>
                  </a:lnTo>
                  <a:lnTo>
                    <a:pt x="0" y="7562644"/>
                  </a:lnTo>
                  <a:lnTo>
                    <a:pt x="0" y="0"/>
                  </a:lnTo>
                  <a:close/>
                </a:path>
              </a:pathLst>
            </a:custGeom>
            <a:blipFill>
              <a:blip r:embed="rId5"/>
              <a:stretch>
                <a:fillRect l="0" t="0" r="0" b="0"/>
              </a:stretch>
            </a:blipFill>
          </p:spPr>
        </p:sp>
        <p:grpSp>
          <p:nvGrpSpPr>
            <p:cNvPr name="Group 35" id="35"/>
            <p:cNvGrpSpPr/>
            <p:nvPr/>
          </p:nvGrpSpPr>
          <p:grpSpPr>
            <a:xfrm rot="-10800000">
              <a:off x="2075449" y="157957"/>
              <a:ext cx="7246729" cy="7246729"/>
              <a:chOff x="0" y="0"/>
              <a:chExt cx="812800" cy="812800"/>
            </a:xfrm>
          </p:grpSpPr>
          <p:sp>
            <p:nvSpPr>
              <p:cNvPr name="Freeform 36" id="3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37" id="3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38" id="38"/>
            <p:cNvSpPr/>
            <p:nvPr/>
          </p:nvSpPr>
          <p:spPr>
            <a:xfrm flipH="false" flipV="false" rot="0">
              <a:off x="0" y="390612"/>
              <a:ext cx="3137791" cy="3137033"/>
            </a:xfrm>
            <a:custGeom>
              <a:avLst/>
              <a:gdLst/>
              <a:ahLst/>
              <a:cxnLst/>
              <a:rect r="r" b="b" t="t" l="l"/>
              <a:pathLst>
                <a:path h="3137033" w="3137791">
                  <a:moveTo>
                    <a:pt x="0" y="0"/>
                  </a:moveTo>
                  <a:lnTo>
                    <a:pt x="3137791" y="0"/>
                  </a:lnTo>
                  <a:lnTo>
                    <a:pt x="3137791" y="3137033"/>
                  </a:lnTo>
                  <a:lnTo>
                    <a:pt x="0" y="3137033"/>
                  </a:lnTo>
                  <a:lnTo>
                    <a:pt x="0" y="0"/>
                  </a:lnTo>
                  <a:close/>
                </a:path>
              </a:pathLst>
            </a:custGeom>
            <a:blipFill>
              <a:blip r:embed="rId6"/>
              <a:stretch>
                <a:fillRect l="0" t="0" r="0" b="0"/>
              </a:stretch>
            </a:blipFill>
          </p:spPr>
        </p:sp>
        <p:grpSp>
          <p:nvGrpSpPr>
            <p:cNvPr name="Group 39" id="39"/>
            <p:cNvGrpSpPr/>
            <p:nvPr/>
          </p:nvGrpSpPr>
          <p:grpSpPr>
            <a:xfrm rot="0">
              <a:off x="2351349" y="444621"/>
              <a:ext cx="6694929" cy="6694929"/>
              <a:chOff x="0" y="0"/>
              <a:chExt cx="812800" cy="812800"/>
            </a:xfrm>
          </p:grpSpPr>
          <p:sp>
            <p:nvSpPr>
              <p:cNvPr name="Freeform 40" id="4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4931" t="0" r="-24931" b="0"/>
                </a:stretch>
              </a:blipFill>
              <a:ln w="180975" cap="sq">
                <a:gradFill>
                  <a:gsLst>
                    <a:gs pos="0">
                      <a:srgbClr val="EFF1F1">
                        <a:alpha val="100000"/>
                      </a:srgbClr>
                    </a:gs>
                    <a:gs pos="100000">
                      <a:srgbClr val="FFFFFF">
                        <a:alpha val="100000"/>
                      </a:srgbClr>
                    </a:gs>
                  </a:gsLst>
                  <a:lin ang="5400000"/>
                </a:gradFill>
                <a:prstDash val="solid"/>
                <a:miter/>
              </a:ln>
            </p:spPr>
          </p:sp>
        </p:grpSp>
      </p:gr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461653"/>
            <a:ext cx="9627278" cy="432658"/>
          </a:xfrm>
          <a:prstGeom prst="rect">
            <a:avLst/>
          </a:prstGeom>
        </p:spPr>
        <p:txBody>
          <a:bodyPr anchor="t" rtlCol="false" tIns="0" lIns="0" bIns="0" rIns="0">
            <a:spAutoFit/>
          </a:bodyPr>
          <a:lstStyle/>
          <a:p>
            <a:pPr algn="l">
              <a:lnSpc>
                <a:spcPts val="3298"/>
              </a:lnSpc>
            </a:pPr>
            <a:r>
              <a:rPr lang="en-US" b="true" sz="3400" spc="-170">
                <a:solidFill>
                  <a:srgbClr val="A1F1FF"/>
                </a:solidFill>
                <a:latin typeface="Antonio Bold"/>
                <a:ea typeface="Antonio Bold"/>
                <a:cs typeface="Antonio Bold"/>
                <a:sym typeface="Antonio Bold"/>
              </a:rPr>
              <a:t>कार्यक्रम  : नवांकुर  साहब  मान  समारोह,  &amp;  कवि   सम्मलेन  </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445212" y="6910056"/>
            <a:ext cx="17704512" cy="2509170"/>
            <a:chOff x="0" y="0"/>
            <a:chExt cx="4838770" cy="685774"/>
          </a:xfrm>
        </p:grpSpPr>
        <p:sp>
          <p:nvSpPr>
            <p:cNvPr name="Freeform 7" id="7"/>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8" id="8"/>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Freeform 9" id="9"/>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5"/>
            <a:stretch>
              <a:fillRect l="0" t="0" r="0" b="-99426"/>
            </a:stretch>
          </a:blipFill>
        </p:spPr>
      </p:sp>
      <p:grpSp>
        <p:nvGrpSpPr>
          <p:cNvPr name="Group 10" id="10"/>
          <p:cNvGrpSpPr/>
          <p:nvPr/>
        </p:nvGrpSpPr>
        <p:grpSpPr>
          <a:xfrm rot="0">
            <a:off x="9581442" y="705066"/>
            <a:ext cx="8583542" cy="6886658"/>
            <a:chOff x="0" y="0"/>
            <a:chExt cx="11444722" cy="9182211"/>
          </a:xfrm>
        </p:grpSpPr>
        <p:grpSp>
          <p:nvGrpSpPr>
            <p:cNvPr name="Group 11" id="11"/>
            <p:cNvGrpSpPr/>
            <p:nvPr/>
          </p:nvGrpSpPr>
          <p:grpSpPr>
            <a:xfrm rot="-10800000">
              <a:off x="2301570" y="31837"/>
              <a:ext cx="8845294" cy="8845294"/>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3" id="13"/>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4" id="14"/>
            <p:cNvGrpSpPr/>
            <p:nvPr/>
          </p:nvGrpSpPr>
          <p:grpSpPr>
            <a:xfrm rot="-10800000">
              <a:off x="2003712" y="4461706"/>
              <a:ext cx="9441011" cy="4720505"/>
              <a:chOff x="0" y="0"/>
              <a:chExt cx="660400" cy="330200"/>
            </a:xfrm>
          </p:grpSpPr>
          <p:sp>
            <p:nvSpPr>
              <p:cNvPr name="Freeform 15" id="15"/>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16" id="16"/>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17" id="17"/>
            <p:cNvSpPr/>
            <p:nvPr/>
          </p:nvSpPr>
          <p:spPr>
            <a:xfrm flipH="false" flipV="false" rot="-10800000">
              <a:off x="2262511" y="0"/>
              <a:ext cx="8923411" cy="8923411"/>
            </a:xfrm>
            <a:custGeom>
              <a:avLst/>
              <a:gdLst/>
              <a:ahLst/>
              <a:cxnLst/>
              <a:rect r="r" b="b" t="t" l="l"/>
              <a:pathLst>
                <a:path h="8923411" w="8923411">
                  <a:moveTo>
                    <a:pt x="0" y="0"/>
                  </a:moveTo>
                  <a:lnTo>
                    <a:pt x="8923412" y="0"/>
                  </a:lnTo>
                  <a:lnTo>
                    <a:pt x="8923412" y="8923411"/>
                  </a:lnTo>
                  <a:lnTo>
                    <a:pt x="0" y="8923411"/>
                  </a:lnTo>
                  <a:lnTo>
                    <a:pt x="0" y="0"/>
                  </a:lnTo>
                  <a:close/>
                </a:path>
              </a:pathLst>
            </a:custGeom>
            <a:blipFill>
              <a:blip r:embed="rId5"/>
              <a:stretch>
                <a:fillRect l="0" t="0" r="0" b="0"/>
              </a:stretch>
            </a:blipFill>
          </p:spPr>
        </p:sp>
        <p:grpSp>
          <p:nvGrpSpPr>
            <p:cNvPr name="Group 18" id="18"/>
            <p:cNvGrpSpPr/>
            <p:nvPr/>
          </p:nvGrpSpPr>
          <p:grpSpPr>
            <a:xfrm rot="-10800000">
              <a:off x="2448890" y="186379"/>
              <a:ext cx="8550654" cy="8550654"/>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0" id="20"/>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1" id="21"/>
            <p:cNvSpPr/>
            <p:nvPr/>
          </p:nvSpPr>
          <p:spPr>
            <a:xfrm flipH="false" flipV="false" rot="0">
              <a:off x="0" y="460895"/>
              <a:ext cx="3702383" cy="3701489"/>
            </a:xfrm>
            <a:custGeom>
              <a:avLst/>
              <a:gdLst/>
              <a:ahLst/>
              <a:cxnLst/>
              <a:rect r="r" b="b" t="t" l="l"/>
              <a:pathLst>
                <a:path h="3701489" w="3702383">
                  <a:moveTo>
                    <a:pt x="0" y="0"/>
                  </a:moveTo>
                  <a:lnTo>
                    <a:pt x="3702383" y="0"/>
                  </a:lnTo>
                  <a:lnTo>
                    <a:pt x="3702383" y="3701489"/>
                  </a:lnTo>
                  <a:lnTo>
                    <a:pt x="0" y="3701489"/>
                  </a:lnTo>
                  <a:lnTo>
                    <a:pt x="0" y="0"/>
                  </a:lnTo>
                  <a:close/>
                </a:path>
              </a:pathLst>
            </a:custGeom>
            <a:blipFill>
              <a:blip r:embed="rId6"/>
              <a:stretch>
                <a:fillRect l="0" t="0" r="0" b="0"/>
              </a:stretch>
            </a:blipFill>
          </p:spPr>
        </p:sp>
        <p:grpSp>
          <p:nvGrpSpPr>
            <p:cNvPr name="Group 22" id="22"/>
            <p:cNvGrpSpPr/>
            <p:nvPr/>
          </p:nvGrpSpPr>
          <p:grpSpPr>
            <a:xfrm rot="0">
              <a:off x="2774434" y="524622"/>
              <a:ext cx="7899566" cy="7899566"/>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4906" t="0" r="-24906" b="0"/>
                </a:stretch>
              </a:blipFill>
              <a:ln w="180975" cap="sq">
                <a:gradFill>
                  <a:gsLst>
                    <a:gs pos="0">
                      <a:srgbClr val="EFF1F1">
                        <a:alpha val="100000"/>
                      </a:srgbClr>
                    </a:gs>
                    <a:gs pos="100000">
                      <a:srgbClr val="FFFFFF">
                        <a:alpha val="100000"/>
                      </a:srgbClr>
                    </a:gs>
                  </a:gsLst>
                  <a:lin ang="5400000"/>
                </a:gradFill>
                <a:prstDash val="solid"/>
                <a:miter/>
              </a:ln>
            </p:spPr>
          </p:sp>
        </p:grpSp>
      </p:grpSp>
      <p:grpSp>
        <p:nvGrpSpPr>
          <p:cNvPr name="Group 24" id="24"/>
          <p:cNvGrpSpPr/>
          <p:nvPr/>
        </p:nvGrpSpPr>
        <p:grpSpPr>
          <a:xfrm rot="0">
            <a:off x="-748295" y="1669984"/>
            <a:ext cx="7274602" cy="5836483"/>
            <a:chOff x="0" y="0"/>
            <a:chExt cx="9699469" cy="7781978"/>
          </a:xfrm>
        </p:grpSpPr>
        <p:grpSp>
          <p:nvGrpSpPr>
            <p:cNvPr name="Group 25" id="25"/>
            <p:cNvGrpSpPr/>
            <p:nvPr/>
          </p:nvGrpSpPr>
          <p:grpSpPr>
            <a:xfrm rot="-10800000">
              <a:off x="1950594" y="26982"/>
              <a:ext cx="7496439" cy="7496439"/>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27" id="2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28" id="28"/>
            <p:cNvGrpSpPr/>
            <p:nvPr/>
          </p:nvGrpSpPr>
          <p:grpSpPr>
            <a:xfrm rot="-10800000">
              <a:off x="1698157" y="3781322"/>
              <a:ext cx="8001312" cy="4000656"/>
              <a:chOff x="0" y="0"/>
              <a:chExt cx="660400" cy="330200"/>
            </a:xfrm>
          </p:grpSpPr>
          <p:sp>
            <p:nvSpPr>
              <p:cNvPr name="Freeform 29" id="29"/>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30" id="30"/>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31" id="31"/>
            <p:cNvSpPr/>
            <p:nvPr/>
          </p:nvSpPr>
          <p:spPr>
            <a:xfrm flipH="false" flipV="false" rot="-10800000">
              <a:off x="1917492" y="0"/>
              <a:ext cx="7562644" cy="7562644"/>
            </a:xfrm>
            <a:custGeom>
              <a:avLst/>
              <a:gdLst/>
              <a:ahLst/>
              <a:cxnLst/>
              <a:rect r="r" b="b" t="t" l="l"/>
              <a:pathLst>
                <a:path h="7562644" w="7562644">
                  <a:moveTo>
                    <a:pt x="0" y="0"/>
                  </a:moveTo>
                  <a:lnTo>
                    <a:pt x="7562643" y="0"/>
                  </a:lnTo>
                  <a:lnTo>
                    <a:pt x="7562643" y="7562644"/>
                  </a:lnTo>
                  <a:lnTo>
                    <a:pt x="0" y="7562644"/>
                  </a:lnTo>
                  <a:lnTo>
                    <a:pt x="0" y="0"/>
                  </a:lnTo>
                  <a:close/>
                </a:path>
              </a:pathLst>
            </a:custGeom>
            <a:blipFill>
              <a:blip r:embed="rId5"/>
              <a:stretch>
                <a:fillRect l="0" t="0" r="0" b="0"/>
              </a:stretch>
            </a:blipFill>
          </p:spPr>
        </p:sp>
        <p:grpSp>
          <p:nvGrpSpPr>
            <p:cNvPr name="Group 32" id="32"/>
            <p:cNvGrpSpPr/>
            <p:nvPr/>
          </p:nvGrpSpPr>
          <p:grpSpPr>
            <a:xfrm rot="-10800000">
              <a:off x="2075449" y="157957"/>
              <a:ext cx="7246729" cy="7246729"/>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34" id="3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35" id="35"/>
            <p:cNvSpPr/>
            <p:nvPr/>
          </p:nvSpPr>
          <p:spPr>
            <a:xfrm flipH="false" flipV="false" rot="0">
              <a:off x="0" y="390612"/>
              <a:ext cx="3137791" cy="3137033"/>
            </a:xfrm>
            <a:custGeom>
              <a:avLst/>
              <a:gdLst/>
              <a:ahLst/>
              <a:cxnLst/>
              <a:rect r="r" b="b" t="t" l="l"/>
              <a:pathLst>
                <a:path h="3137033" w="3137791">
                  <a:moveTo>
                    <a:pt x="0" y="0"/>
                  </a:moveTo>
                  <a:lnTo>
                    <a:pt x="3137791" y="0"/>
                  </a:lnTo>
                  <a:lnTo>
                    <a:pt x="3137791" y="3137033"/>
                  </a:lnTo>
                  <a:lnTo>
                    <a:pt x="0" y="3137033"/>
                  </a:lnTo>
                  <a:lnTo>
                    <a:pt x="0" y="0"/>
                  </a:lnTo>
                  <a:close/>
                </a:path>
              </a:pathLst>
            </a:custGeom>
            <a:blipFill>
              <a:blip r:embed="rId6"/>
              <a:stretch>
                <a:fillRect l="0" t="0" r="0" b="0"/>
              </a:stretch>
            </a:blipFill>
          </p:spPr>
        </p:sp>
        <p:grpSp>
          <p:nvGrpSpPr>
            <p:cNvPr name="Group 36" id="36"/>
            <p:cNvGrpSpPr/>
            <p:nvPr/>
          </p:nvGrpSpPr>
          <p:grpSpPr>
            <a:xfrm rot="0">
              <a:off x="2351349" y="444621"/>
              <a:ext cx="6694929" cy="6694929"/>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4906" t="0" r="-24906" b="0"/>
                </a:stretch>
              </a:blipFill>
              <a:ln w="180975" cap="sq">
                <a:gradFill>
                  <a:gsLst>
                    <a:gs pos="0">
                      <a:srgbClr val="EFF1F1">
                        <a:alpha val="100000"/>
                      </a:srgbClr>
                    </a:gs>
                    <a:gs pos="100000">
                      <a:srgbClr val="FFFFFF">
                        <a:alpha val="100000"/>
                      </a:srgbClr>
                    </a:gs>
                  </a:gsLst>
                  <a:lin ang="5400000"/>
                </a:gradFill>
                <a:prstDash val="solid"/>
                <a:miter/>
              </a:ln>
            </p:spPr>
          </p:sp>
        </p:grpSp>
      </p:grpSp>
      <p:sp>
        <p:nvSpPr>
          <p:cNvPr name="AutoShape 38" id="38"/>
          <p:cNvSpPr/>
          <p:nvPr/>
        </p:nvSpPr>
        <p:spPr>
          <a:xfrm>
            <a:off x="5897880" y="5143500"/>
            <a:ext cx="6492240" cy="0"/>
          </a:xfrm>
          <a:prstGeom prst="line">
            <a:avLst/>
          </a:prstGeom>
          <a:ln cap="flat" w="38100">
            <a:solidFill>
              <a:srgbClr val="FFFFFF"/>
            </a:solidFill>
            <a:prstDash val="solid"/>
            <a:headEnd type="none" len="sm" w="sm"/>
            <a:tailEnd type="none" len="sm" w="sm"/>
          </a:ln>
        </p:spPr>
      </p:sp>
      <p:sp>
        <p:nvSpPr>
          <p:cNvPr name="TextBox 39" id="39"/>
          <p:cNvSpPr txBox="true"/>
          <p:nvPr/>
        </p:nvSpPr>
        <p:spPr>
          <a:xfrm rot="0">
            <a:off x="514433" y="7843683"/>
            <a:ext cx="15349246"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निखिलेश मालवीय , अंकुर पाठक , अंजुल दूबे , कृपा संगम , रंगोली पंडित , सेजल वैश्य , सत्येंद्र सिंह , अनंत मिश्रा , सचिन तिवारी , अनुराग शुक्ला , अभिषेक श्रीवास्तव , दिनेश कुमार चतुर्वेदी , इन्द्र पाठक , शिवजी अनंत , आस्त्विक द्विवेदी ,अटल नारायण , मनीष पांडेय , नेहा मिश्रा , गोविन्द गजब , आकाश उमंग , शिव कुमार व्यास , धर्मराज उपाध्याय,  कमलेश मौर्या मृदु , नीरज पांडेय </a:t>
            </a:r>
          </a:p>
        </p:txBody>
      </p:sp>
      <p:sp>
        <p:nvSpPr>
          <p:cNvPr name="TextBox 40" id="40"/>
          <p:cNvSpPr txBox="true"/>
          <p:nvPr/>
        </p:nvSpPr>
        <p:spPr>
          <a:xfrm rot="0">
            <a:off x="766043" y="1098533"/>
            <a:ext cx="3304116" cy="390550"/>
          </a:xfrm>
          <a:prstGeom prst="rect">
            <a:avLst/>
          </a:prstGeom>
        </p:spPr>
        <p:txBody>
          <a:bodyPr anchor="t" rtlCol="false" tIns="0" lIns="0" bIns="0" rIns="0">
            <a:spAutoFit/>
          </a:bodyPr>
          <a:lstStyle/>
          <a:p>
            <a:pPr algn="l">
              <a:lnSpc>
                <a:spcPts val="3117"/>
              </a:lnSpc>
            </a:pPr>
            <a:r>
              <a:rPr lang="en-US" sz="2597" spc="-54">
                <a:solidFill>
                  <a:srgbClr val="FFFFFF"/>
                </a:solidFill>
                <a:latin typeface="DM Sans"/>
                <a:ea typeface="DM Sans"/>
                <a:cs typeface="DM Sans"/>
                <a:sym typeface="DM Sans"/>
              </a:rPr>
              <a:t>दिनांक : 22  अगस्त  , 2024 </a:t>
            </a:r>
          </a:p>
        </p:txBody>
      </p:sp>
      <p:sp>
        <p:nvSpPr>
          <p:cNvPr name="TextBox 41" id="41"/>
          <p:cNvSpPr txBox="true"/>
          <p:nvPr/>
        </p:nvSpPr>
        <p:spPr>
          <a:xfrm rot="0">
            <a:off x="4207744" y="1098533"/>
            <a:ext cx="8951953" cy="371450"/>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स्थान : वाल्मीकि ऑडिटोरियम , संगीत नाटक अकेडमी , गोमती नगर लखनऊ </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461653"/>
            <a:ext cx="9627278" cy="432658"/>
          </a:xfrm>
          <a:prstGeom prst="rect">
            <a:avLst/>
          </a:prstGeom>
        </p:spPr>
        <p:txBody>
          <a:bodyPr anchor="t" rtlCol="false" tIns="0" lIns="0" bIns="0" rIns="0">
            <a:spAutoFit/>
          </a:bodyPr>
          <a:lstStyle/>
          <a:p>
            <a:pPr algn="l">
              <a:lnSpc>
                <a:spcPts val="3298"/>
              </a:lnSpc>
            </a:pPr>
            <a:r>
              <a:rPr lang="en-US" b="true" sz="3400" spc="-170">
                <a:solidFill>
                  <a:srgbClr val="A1F1FF"/>
                </a:solidFill>
                <a:latin typeface="Antonio Bold"/>
                <a:ea typeface="Antonio Bold"/>
                <a:cs typeface="Antonio Bold"/>
                <a:sym typeface="Antonio Bold"/>
              </a:rPr>
              <a:t>कार्यक्रम  :  कवि   सम्मलेन  </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445212" y="6910056"/>
            <a:ext cx="17704512" cy="2509170"/>
            <a:chOff x="0" y="0"/>
            <a:chExt cx="4838770" cy="685774"/>
          </a:xfrm>
        </p:grpSpPr>
        <p:sp>
          <p:nvSpPr>
            <p:cNvPr name="Freeform 7" id="7"/>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8" id="8"/>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Freeform 9" id="9"/>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5"/>
            <a:stretch>
              <a:fillRect l="0" t="0" r="0" b="-99426"/>
            </a:stretch>
          </a:blipFill>
        </p:spPr>
      </p:sp>
      <p:grpSp>
        <p:nvGrpSpPr>
          <p:cNvPr name="Group 10" id="10"/>
          <p:cNvGrpSpPr/>
          <p:nvPr/>
        </p:nvGrpSpPr>
        <p:grpSpPr>
          <a:xfrm rot="0">
            <a:off x="9581442" y="705066"/>
            <a:ext cx="8583542" cy="6886658"/>
            <a:chOff x="0" y="0"/>
            <a:chExt cx="11444722" cy="9182211"/>
          </a:xfrm>
        </p:grpSpPr>
        <p:grpSp>
          <p:nvGrpSpPr>
            <p:cNvPr name="Group 11" id="11"/>
            <p:cNvGrpSpPr/>
            <p:nvPr/>
          </p:nvGrpSpPr>
          <p:grpSpPr>
            <a:xfrm rot="-10800000">
              <a:off x="2301570" y="31837"/>
              <a:ext cx="8845294" cy="8845294"/>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3" id="13"/>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4" id="14"/>
            <p:cNvGrpSpPr/>
            <p:nvPr/>
          </p:nvGrpSpPr>
          <p:grpSpPr>
            <a:xfrm rot="-10800000">
              <a:off x="2003712" y="4461706"/>
              <a:ext cx="9441011" cy="4720505"/>
              <a:chOff x="0" y="0"/>
              <a:chExt cx="660400" cy="330200"/>
            </a:xfrm>
          </p:grpSpPr>
          <p:sp>
            <p:nvSpPr>
              <p:cNvPr name="Freeform 15" id="15"/>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16" id="16"/>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17" id="17"/>
            <p:cNvSpPr/>
            <p:nvPr/>
          </p:nvSpPr>
          <p:spPr>
            <a:xfrm flipH="false" flipV="false" rot="-10800000">
              <a:off x="2262511" y="0"/>
              <a:ext cx="8923411" cy="8923411"/>
            </a:xfrm>
            <a:custGeom>
              <a:avLst/>
              <a:gdLst/>
              <a:ahLst/>
              <a:cxnLst/>
              <a:rect r="r" b="b" t="t" l="l"/>
              <a:pathLst>
                <a:path h="8923411" w="8923411">
                  <a:moveTo>
                    <a:pt x="0" y="0"/>
                  </a:moveTo>
                  <a:lnTo>
                    <a:pt x="8923412" y="0"/>
                  </a:lnTo>
                  <a:lnTo>
                    <a:pt x="8923412" y="8923411"/>
                  </a:lnTo>
                  <a:lnTo>
                    <a:pt x="0" y="8923411"/>
                  </a:lnTo>
                  <a:lnTo>
                    <a:pt x="0" y="0"/>
                  </a:lnTo>
                  <a:close/>
                </a:path>
              </a:pathLst>
            </a:custGeom>
            <a:blipFill>
              <a:blip r:embed="rId5"/>
              <a:stretch>
                <a:fillRect l="0" t="0" r="0" b="0"/>
              </a:stretch>
            </a:blipFill>
          </p:spPr>
        </p:sp>
        <p:grpSp>
          <p:nvGrpSpPr>
            <p:cNvPr name="Group 18" id="18"/>
            <p:cNvGrpSpPr/>
            <p:nvPr/>
          </p:nvGrpSpPr>
          <p:grpSpPr>
            <a:xfrm rot="-10800000">
              <a:off x="2448890" y="186379"/>
              <a:ext cx="8550654" cy="8550654"/>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0" id="20"/>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1" id="21"/>
            <p:cNvSpPr/>
            <p:nvPr/>
          </p:nvSpPr>
          <p:spPr>
            <a:xfrm flipH="false" flipV="false" rot="0">
              <a:off x="0" y="460895"/>
              <a:ext cx="3702383" cy="3701489"/>
            </a:xfrm>
            <a:custGeom>
              <a:avLst/>
              <a:gdLst/>
              <a:ahLst/>
              <a:cxnLst/>
              <a:rect r="r" b="b" t="t" l="l"/>
              <a:pathLst>
                <a:path h="3701489" w="3702383">
                  <a:moveTo>
                    <a:pt x="0" y="0"/>
                  </a:moveTo>
                  <a:lnTo>
                    <a:pt x="3702383" y="0"/>
                  </a:lnTo>
                  <a:lnTo>
                    <a:pt x="3702383" y="3701489"/>
                  </a:lnTo>
                  <a:lnTo>
                    <a:pt x="0" y="3701489"/>
                  </a:lnTo>
                  <a:lnTo>
                    <a:pt x="0" y="0"/>
                  </a:lnTo>
                  <a:close/>
                </a:path>
              </a:pathLst>
            </a:custGeom>
            <a:blipFill>
              <a:blip r:embed="rId6"/>
              <a:stretch>
                <a:fillRect l="0" t="0" r="0" b="0"/>
              </a:stretch>
            </a:blipFill>
          </p:spPr>
        </p:sp>
        <p:grpSp>
          <p:nvGrpSpPr>
            <p:cNvPr name="Group 22" id="22"/>
            <p:cNvGrpSpPr/>
            <p:nvPr/>
          </p:nvGrpSpPr>
          <p:grpSpPr>
            <a:xfrm rot="0">
              <a:off x="2774434" y="524622"/>
              <a:ext cx="7899566" cy="7899566"/>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16747" t="0" r="-16747" b="0"/>
                </a:stretch>
              </a:blipFill>
              <a:ln w="180975" cap="sq">
                <a:gradFill>
                  <a:gsLst>
                    <a:gs pos="0">
                      <a:srgbClr val="EFF1F1">
                        <a:alpha val="100000"/>
                      </a:srgbClr>
                    </a:gs>
                    <a:gs pos="100000">
                      <a:srgbClr val="FFFFFF">
                        <a:alpha val="100000"/>
                      </a:srgbClr>
                    </a:gs>
                  </a:gsLst>
                  <a:lin ang="5400000"/>
                </a:gradFill>
                <a:prstDash val="solid"/>
                <a:miter/>
              </a:ln>
            </p:spPr>
          </p:sp>
        </p:grpSp>
      </p:grpSp>
      <p:grpSp>
        <p:nvGrpSpPr>
          <p:cNvPr name="Group 24" id="24"/>
          <p:cNvGrpSpPr/>
          <p:nvPr/>
        </p:nvGrpSpPr>
        <p:grpSpPr>
          <a:xfrm rot="0">
            <a:off x="-748295" y="1669984"/>
            <a:ext cx="7274602" cy="5836483"/>
            <a:chOff x="0" y="0"/>
            <a:chExt cx="9699469" cy="7781978"/>
          </a:xfrm>
        </p:grpSpPr>
        <p:grpSp>
          <p:nvGrpSpPr>
            <p:cNvPr name="Group 25" id="25"/>
            <p:cNvGrpSpPr/>
            <p:nvPr/>
          </p:nvGrpSpPr>
          <p:grpSpPr>
            <a:xfrm rot="-10800000">
              <a:off x="1950594" y="26982"/>
              <a:ext cx="7496439" cy="7496439"/>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27" id="2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28" id="28"/>
            <p:cNvGrpSpPr/>
            <p:nvPr/>
          </p:nvGrpSpPr>
          <p:grpSpPr>
            <a:xfrm rot="-10800000">
              <a:off x="1698157" y="3781322"/>
              <a:ext cx="8001312" cy="4000656"/>
              <a:chOff x="0" y="0"/>
              <a:chExt cx="660400" cy="330200"/>
            </a:xfrm>
          </p:grpSpPr>
          <p:sp>
            <p:nvSpPr>
              <p:cNvPr name="Freeform 29" id="29"/>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30" id="30"/>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31" id="31"/>
            <p:cNvSpPr/>
            <p:nvPr/>
          </p:nvSpPr>
          <p:spPr>
            <a:xfrm flipH="false" flipV="false" rot="-10800000">
              <a:off x="1917492" y="0"/>
              <a:ext cx="7562644" cy="7562644"/>
            </a:xfrm>
            <a:custGeom>
              <a:avLst/>
              <a:gdLst/>
              <a:ahLst/>
              <a:cxnLst/>
              <a:rect r="r" b="b" t="t" l="l"/>
              <a:pathLst>
                <a:path h="7562644" w="7562644">
                  <a:moveTo>
                    <a:pt x="0" y="0"/>
                  </a:moveTo>
                  <a:lnTo>
                    <a:pt x="7562643" y="0"/>
                  </a:lnTo>
                  <a:lnTo>
                    <a:pt x="7562643" y="7562644"/>
                  </a:lnTo>
                  <a:lnTo>
                    <a:pt x="0" y="7562644"/>
                  </a:lnTo>
                  <a:lnTo>
                    <a:pt x="0" y="0"/>
                  </a:lnTo>
                  <a:close/>
                </a:path>
              </a:pathLst>
            </a:custGeom>
            <a:blipFill>
              <a:blip r:embed="rId5"/>
              <a:stretch>
                <a:fillRect l="0" t="0" r="0" b="0"/>
              </a:stretch>
            </a:blipFill>
          </p:spPr>
        </p:sp>
        <p:grpSp>
          <p:nvGrpSpPr>
            <p:cNvPr name="Group 32" id="32"/>
            <p:cNvGrpSpPr/>
            <p:nvPr/>
          </p:nvGrpSpPr>
          <p:grpSpPr>
            <a:xfrm rot="-10800000">
              <a:off x="2075449" y="157957"/>
              <a:ext cx="7246729" cy="7246729"/>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34" id="3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35" id="35"/>
            <p:cNvSpPr/>
            <p:nvPr/>
          </p:nvSpPr>
          <p:spPr>
            <a:xfrm flipH="false" flipV="false" rot="0">
              <a:off x="0" y="390612"/>
              <a:ext cx="3137791" cy="3137033"/>
            </a:xfrm>
            <a:custGeom>
              <a:avLst/>
              <a:gdLst/>
              <a:ahLst/>
              <a:cxnLst/>
              <a:rect r="r" b="b" t="t" l="l"/>
              <a:pathLst>
                <a:path h="3137033" w="3137791">
                  <a:moveTo>
                    <a:pt x="0" y="0"/>
                  </a:moveTo>
                  <a:lnTo>
                    <a:pt x="3137791" y="0"/>
                  </a:lnTo>
                  <a:lnTo>
                    <a:pt x="3137791" y="3137033"/>
                  </a:lnTo>
                  <a:lnTo>
                    <a:pt x="0" y="3137033"/>
                  </a:lnTo>
                  <a:lnTo>
                    <a:pt x="0" y="0"/>
                  </a:lnTo>
                  <a:close/>
                </a:path>
              </a:pathLst>
            </a:custGeom>
            <a:blipFill>
              <a:blip r:embed="rId6"/>
              <a:stretch>
                <a:fillRect l="0" t="0" r="0" b="0"/>
              </a:stretch>
            </a:blipFill>
          </p:spPr>
        </p:sp>
        <p:grpSp>
          <p:nvGrpSpPr>
            <p:cNvPr name="Group 36" id="36"/>
            <p:cNvGrpSpPr/>
            <p:nvPr/>
          </p:nvGrpSpPr>
          <p:grpSpPr>
            <a:xfrm rot="0">
              <a:off x="2351349" y="444621"/>
              <a:ext cx="6694929" cy="6694929"/>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16666" t="0" r="-16666" b="0"/>
                </a:stretch>
              </a:blipFill>
              <a:ln w="180975" cap="sq">
                <a:gradFill>
                  <a:gsLst>
                    <a:gs pos="0">
                      <a:srgbClr val="EFF1F1">
                        <a:alpha val="100000"/>
                      </a:srgbClr>
                    </a:gs>
                    <a:gs pos="100000">
                      <a:srgbClr val="FFFFFF">
                        <a:alpha val="100000"/>
                      </a:srgbClr>
                    </a:gs>
                  </a:gsLst>
                  <a:lin ang="5400000"/>
                </a:gradFill>
                <a:prstDash val="solid"/>
                <a:miter/>
              </a:ln>
            </p:spPr>
          </p:sp>
        </p:grpSp>
      </p:grpSp>
      <p:sp>
        <p:nvSpPr>
          <p:cNvPr name="AutoShape 38" id="38"/>
          <p:cNvSpPr/>
          <p:nvPr/>
        </p:nvSpPr>
        <p:spPr>
          <a:xfrm>
            <a:off x="5897880" y="5143500"/>
            <a:ext cx="6492240" cy="0"/>
          </a:xfrm>
          <a:prstGeom prst="line">
            <a:avLst/>
          </a:prstGeom>
          <a:ln cap="flat" w="38100">
            <a:solidFill>
              <a:srgbClr val="FFFFFF"/>
            </a:solidFill>
            <a:prstDash val="solid"/>
            <a:headEnd type="none" len="sm" w="sm"/>
            <a:tailEnd type="none" len="sm" w="sm"/>
          </a:ln>
        </p:spPr>
      </p:sp>
      <p:sp>
        <p:nvSpPr>
          <p:cNvPr name="TextBox 39" id="39"/>
          <p:cNvSpPr txBox="true"/>
          <p:nvPr/>
        </p:nvSpPr>
        <p:spPr>
          <a:xfrm rot="0">
            <a:off x="514433" y="7843683"/>
            <a:ext cx="15349246" cy="371450"/>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नेहा मिश्रा , चेतना पांडेय , कौशल नादान , हिना कौसर , मनीष , प्रियंका दूबे , निर्भय </a:t>
            </a:r>
          </a:p>
        </p:txBody>
      </p:sp>
      <p:sp>
        <p:nvSpPr>
          <p:cNvPr name="TextBox 40" id="40"/>
          <p:cNvSpPr txBox="true"/>
          <p:nvPr/>
        </p:nvSpPr>
        <p:spPr>
          <a:xfrm rot="0">
            <a:off x="766043" y="1098533"/>
            <a:ext cx="3304116" cy="390550"/>
          </a:xfrm>
          <a:prstGeom prst="rect">
            <a:avLst/>
          </a:prstGeom>
        </p:spPr>
        <p:txBody>
          <a:bodyPr anchor="t" rtlCol="false" tIns="0" lIns="0" bIns="0" rIns="0">
            <a:spAutoFit/>
          </a:bodyPr>
          <a:lstStyle/>
          <a:p>
            <a:pPr algn="l">
              <a:lnSpc>
                <a:spcPts val="3117"/>
              </a:lnSpc>
            </a:pPr>
            <a:r>
              <a:rPr lang="en-US" sz="2597" spc="-54">
                <a:solidFill>
                  <a:srgbClr val="FFFFFF"/>
                </a:solidFill>
                <a:latin typeface="DM Sans"/>
                <a:ea typeface="DM Sans"/>
                <a:cs typeface="DM Sans"/>
                <a:sym typeface="DM Sans"/>
              </a:rPr>
              <a:t>दिनांक : 15 सितम्बर , 2024 </a:t>
            </a:r>
          </a:p>
        </p:txBody>
      </p:sp>
      <p:sp>
        <p:nvSpPr>
          <p:cNvPr name="TextBox 41" id="41"/>
          <p:cNvSpPr txBox="true"/>
          <p:nvPr/>
        </p:nvSpPr>
        <p:spPr>
          <a:xfrm rot="0">
            <a:off x="4207744" y="1098533"/>
            <a:ext cx="8951953" cy="371450"/>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स्थान : तारा मंडल , गोरखपुर </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461653"/>
            <a:ext cx="9627278" cy="432658"/>
          </a:xfrm>
          <a:prstGeom prst="rect">
            <a:avLst/>
          </a:prstGeom>
        </p:spPr>
        <p:txBody>
          <a:bodyPr anchor="t" rtlCol="false" tIns="0" lIns="0" bIns="0" rIns="0">
            <a:spAutoFit/>
          </a:bodyPr>
          <a:lstStyle/>
          <a:p>
            <a:pPr algn="l">
              <a:lnSpc>
                <a:spcPts val="3298"/>
              </a:lnSpc>
            </a:pPr>
            <a:r>
              <a:rPr lang="en-US" b="true" sz="3400" spc="-170">
                <a:solidFill>
                  <a:srgbClr val="A1F1FF"/>
                </a:solidFill>
                <a:latin typeface="Antonio Bold"/>
                <a:ea typeface="Antonio Bold"/>
                <a:cs typeface="Antonio Bold"/>
                <a:sym typeface="Antonio Bold"/>
              </a:rPr>
              <a:t>कार्यक्रम  :  युवा  कवि  कुम्भ </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445212" y="6910056"/>
            <a:ext cx="17704512" cy="2509170"/>
            <a:chOff x="0" y="0"/>
            <a:chExt cx="4838770" cy="685774"/>
          </a:xfrm>
        </p:grpSpPr>
        <p:sp>
          <p:nvSpPr>
            <p:cNvPr name="Freeform 7" id="7"/>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8" id="8"/>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Freeform 9" id="9"/>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5"/>
            <a:stretch>
              <a:fillRect l="0" t="0" r="0" b="-99426"/>
            </a:stretch>
          </a:blipFill>
        </p:spPr>
      </p:sp>
      <p:grpSp>
        <p:nvGrpSpPr>
          <p:cNvPr name="Group 10" id="10"/>
          <p:cNvGrpSpPr/>
          <p:nvPr/>
        </p:nvGrpSpPr>
        <p:grpSpPr>
          <a:xfrm rot="0">
            <a:off x="9581442" y="705066"/>
            <a:ext cx="8583542" cy="6886658"/>
            <a:chOff x="0" y="0"/>
            <a:chExt cx="11444722" cy="9182211"/>
          </a:xfrm>
        </p:grpSpPr>
        <p:grpSp>
          <p:nvGrpSpPr>
            <p:cNvPr name="Group 11" id="11"/>
            <p:cNvGrpSpPr/>
            <p:nvPr/>
          </p:nvGrpSpPr>
          <p:grpSpPr>
            <a:xfrm rot="-10800000">
              <a:off x="2301570" y="31837"/>
              <a:ext cx="8845294" cy="8845294"/>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3" id="13"/>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4" id="14"/>
            <p:cNvGrpSpPr/>
            <p:nvPr/>
          </p:nvGrpSpPr>
          <p:grpSpPr>
            <a:xfrm rot="-10800000">
              <a:off x="2003712" y="4461706"/>
              <a:ext cx="9441011" cy="4720505"/>
              <a:chOff x="0" y="0"/>
              <a:chExt cx="660400" cy="330200"/>
            </a:xfrm>
          </p:grpSpPr>
          <p:sp>
            <p:nvSpPr>
              <p:cNvPr name="Freeform 15" id="15"/>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16" id="16"/>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17" id="17"/>
            <p:cNvSpPr/>
            <p:nvPr/>
          </p:nvSpPr>
          <p:spPr>
            <a:xfrm flipH="false" flipV="false" rot="-10800000">
              <a:off x="2262511" y="0"/>
              <a:ext cx="8923411" cy="8923411"/>
            </a:xfrm>
            <a:custGeom>
              <a:avLst/>
              <a:gdLst/>
              <a:ahLst/>
              <a:cxnLst/>
              <a:rect r="r" b="b" t="t" l="l"/>
              <a:pathLst>
                <a:path h="8923411" w="8923411">
                  <a:moveTo>
                    <a:pt x="0" y="0"/>
                  </a:moveTo>
                  <a:lnTo>
                    <a:pt x="8923412" y="0"/>
                  </a:lnTo>
                  <a:lnTo>
                    <a:pt x="8923412" y="8923411"/>
                  </a:lnTo>
                  <a:lnTo>
                    <a:pt x="0" y="8923411"/>
                  </a:lnTo>
                  <a:lnTo>
                    <a:pt x="0" y="0"/>
                  </a:lnTo>
                  <a:close/>
                </a:path>
              </a:pathLst>
            </a:custGeom>
            <a:blipFill>
              <a:blip r:embed="rId5"/>
              <a:stretch>
                <a:fillRect l="0" t="0" r="0" b="0"/>
              </a:stretch>
            </a:blipFill>
          </p:spPr>
        </p:sp>
        <p:grpSp>
          <p:nvGrpSpPr>
            <p:cNvPr name="Group 18" id="18"/>
            <p:cNvGrpSpPr/>
            <p:nvPr/>
          </p:nvGrpSpPr>
          <p:grpSpPr>
            <a:xfrm rot="-10800000">
              <a:off x="2448890" y="186379"/>
              <a:ext cx="8550654" cy="8550654"/>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0" id="20"/>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1" id="21"/>
            <p:cNvSpPr/>
            <p:nvPr/>
          </p:nvSpPr>
          <p:spPr>
            <a:xfrm flipH="false" flipV="false" rot="0">
              <a:off x="0" y="460895"/>
              <a:ext cx="3702383" cy="3701489"/>
            </a:xfrm>
            <a:custGeom>
              <a:avLst/>
              <a:gdLst/>
              <a:ahLst/>
              <a:cxnLst/>
              <a:rect r="r" b="b" t="t" l="l"/>
              <a:pathLst>
                <a:path h="3701489" w="3702383">
                  <a:moveTo>
                    <a:pt x="0" y="0"/>
                  </a:moveTo>
                  <a:lnTo>
                    <a:pt x="3702383" y="0"/>
                  </a:lnTo>
                  <a:lnTo>
                    <a:pt x="3702383" y="3701489"/>
                  </a:lnTo>
                  <a:lnTo>
                    <a:pt x="0" y="3701489"/>
                  </a:lnTo>
                  <a:lnTo>
                    <a:pt x="0" y="0"/>
                  </a:lnTo>
                  <a:close/>
                </a:path>
              </a:pathLst>
            </a:custGeom>
            <a:blipFill>
              <a:blip r:embed="rId6"/>
              <a:stretch>
                <a:fillRect l="0" t="0" r="0" b="0"/>
              </a:stretch>
            </a:blipFill>
          </p:spPr>
        </p:sp>
        <p:grpSp>
          <p:nvGrpSpPr>
            <p:cNvPr name="Group 22" id="22"/>
            <p:cNvGrpSpPr/>
            <p:nvPr/>
          </p:nvGrpSpPr>
          <p:grpSpPr>
            <a:xfrm rot="0">
              <a:off x="2774434" y="524622"/>
              <a:ext cx="7899566" cy="7899566"/>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342" t="0" r="-25342" b="0"/>
                </a:stretch>
              </a:blipFill>
              <a:ln w="180975" cap="sq">
                <a:gradFill>
                  <a:gsLst>
                    <a:gs pos="0">
                      <a:srgbClr val="EFF1F1">
                        <a:alpha val="100000"/>
                      </a:srgbClr>
                    </a:gs>
                    <a:gs pos="100000">
                      <a:srgbClr val="FFFFFF">
                        <a:alpha val="100000"/>
                      </a:srgbClr>
                    </a:gs>
                  </a:gsLst>
                  <a:lin ang="5400000"/>
                </a:gradFill>
                <a:prstDash val="solid"/>
                <a:miter/>
              </a:ln>
            </p:spPr>
          </p:sp>
        </p:grpSp>
      </p:grpSp>
      <p:grpSp>
        <p:nvGrpSpPr>
          <p:cNvPr name="Group 24" id="24"/>
          <p:cNvGrpSpPr/>
          <p:nvPr/>
        </p:nvGrpSpPr>
        <p:grpSpPr>
          <a:xfrm rot="0">
            <a:off x="-748295" y="1669984"/>
            <a:ext cx="7274602" cy="5836483"/>
            <a:chOff x="0" y="0"/>
            <a:chExt cx="9699469" cy="7781978"/>
          </a:xfrm>
        </p:grpSpPr>
        <p:grpSp>
          <p:nvGrpSpPr>
            <p:cNvPr name="Group 25" id="25"/>
            <p:cNvGrpSpPr/>
            <p:nvPr/>
          </p:nvGrpSpPr>
          <p:grpSpPr>
            <a:xfrm rot="-10800000">
              <a:off x="1950594" y="26982"/>
              <a:ext cx="7496439" cy="7496439"/>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27" id="2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28" id="28"/>
            <p:cNvGrpSpPr/>
            <p:nvPr/>
          </p:nvGrpSpPr>
          <p:grpSpPr>
            <a:xfrm rot="-10800000">
              <a:off x="1698157" y="3781322"/>
              <a:ext cx="8001312" cy="4000656"/>
              <a:chOff x="0" y="0"/>
              <a:chExt cx="660400" cy="330200"/>
            </a:xfrm>
          </p:grpSpPr>
          <p:sp>
            <p:nvSpPr>
              <p:cNvPr name="Freeform 29" id="29"/>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30" id="30"/>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31" id="31"/>
            <p:cNvSpPr/>
            <p:nvPr/>
          </p:nvSpPr>
          <p:spPr>
            <a:xfrm flipH="false" flipV="false" rot="-10800000">
              <a:off x="1917492" y="0"/>
              <a:ext cx="7562644" cy="7562644"/>
            </a:xfrm>
            <a:custGeom>
              <a:avLst/>
              <a:gdLst/>
              <a:ahLst/>
              <a:cxnLst/>
              <a:rect r="r" b="b" t="t" l="l"/>
              <a:pathLst>
                <a:path h="7562644" w="7562644">
                  <a:moveTo>
                    <a:pt x="0" y="0"/>
                  </a:moveTo>
                  <a:lnTo>
                    <a:pt x="7562643" y="0"/>
                  </a:lnTo>
                  <a:lnTo>
                    <a:pt x="7562643" y="7562644"/>
                  </a:lnTo>
                  <a:lnTo>
                    <a:pt x="0" y="7562644"/>
                  </a:lnTo>
                  <a:lnTo>
                    <a:pt x="0" y="0"/>
                  </a:lnTo>
                  <a:close/>
                </a:path>
              </a:pathLst>
            </a:custGeom>
            <a:blipFill>
              <a:blip r:embed="rId5"/>
              <a:stretch>
                <a:fillRect l="0" t="0" r="0" b="0"/>
              </a:stretch>
            </a:blipFill>
          </p:spPr>
        </p:sp>
        <p:grpSp>
          <p:nvGrpSpPr>
            <p:cNvPr name="Group 32" id="32"/>
            <p:cNvGrpSpPr/>
            <p:nvPr/>
          </p:nvGrpSpPr>
          <p:grpSpPr>
            <a:xfrm rot="-10800000">
              <a:off x="2075449" y="157957"/>
              <a:ext cx="7246729" cy="7246729"/>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34" id="3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35" id="35"/>
            <p:cNvSpPr/>
            <p:nvPr/>
          </p:nvSpPr>
          <p:spPr>
            <a:xfrm flipH="false" flipV="false" rot="0">
              <a:off x="0" y="390612"/>
              <a:ext cx="3137791" cy="3137033"/>
            </a:xfrm>
            <a:custGeom>
              <a:avLst/>
              <a:gdLst/>
              <a:ahLst/>
              <a:cxnLst/>
              <a:rect r="r" b="b" t="t" l="l"/>
              <a:pathLst>
                <a:path h="3137033" w="3137791">
                  <a:moveTo>
                    <a:pt x="0" y="0"/>
                  </a:moveTo>
                  <a:lnTo>
                    <a:pt x="3137791" y="0"/>
                  </a:lnTo>
                  <a:lnTo>
                    <a:pt x="3137791" y="3137033"/>
                  </a:lnTo>
                  <a:lnTo>
                    <a:pt x="0" y="3137033"/>
                  </a:lnTo>
                  <a:lnTo>
                    <a:pt x="0" y="0"/>
                  </a:lnTo>
                  <a:close/>
                </a:path>
              </a:pathLst>
            </a:custGeom>
            <a:blipFill>
              <a:blip r:embed="rId6"/>
              <a:stretch>
                <a:fillRect l="0" t="0" r="0" b="0"/>
              </a:stretch>
            </a:blipFill>
          </p:spPr>
        </p:sp>
        <p:grpSp>
          <p:nvGrpSpPr>
            <p:cNvPr name="Group 36" id="36"/>
            <p:cNvGrpSpPr/>
            <p:nvPr/>
          </p:nvGrpSpPr>
          <p:grpSpPr>
            <a:xfrm rot="0">
              <a:off x="2351349" y="444621"/>
              <a:ext cx="6694929" cy="6694929"/>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16747" t="0" r="-16747" b="0"/>
                </a:stretch>
              </a:blipFill>
              <a:ln w="180975" cap="sq">
                <a:gradFill>
                  <a:gsLst>
                    <a:gs pos="0">
                      <a:srgbClr val="EFF1F1">
                        <a:alpha val="100000"/>
                      </a:srgbClr>
                    </a:gs>
                    <a:gs pos="100000">
                      <a:srgbClr val="FFFFFF">
                        <a:alpha val="100000"/>
                      </a:srgbClr>
                    </a:gs>
                  </a:gsLst>
                  <a:lin ang="5400000"/>
                </a:gradFill>
                <a:prstDash val="solid"/>
                <a:miter/>
              </a:ln>
            </p:spPr>
          </p:sp>
        </p:grpSp>
      </p:grpSp>
      <p:sp>
        <p:nvSpPr>
          <p:cNvPr name="AutoShape 38" id="38"/>
          <p:cNvSpPr/>
          <p:nvPr/>
        </p:nvSpPr>
        <p:spPr>
          <a:xfrm>
            <a:off x="5897880" y="5143500"/>
            <a:ext cx="6492240" cy="0"/>
          </a:xfrm>
          <a:prstGeom prst="line">
            <a:avLst/>
          </a:prstGeom>
          <a:ln cap="flat" w="38100">
            <a:solidFill>
              <a:srgbClr val="FFFFFF"/>
            </a:solidFill>
            <a:prstDash val="solid"/>
            <a:headEnd type="none" len="sm" w="sm"/>
            <a:tailEnd type="none" len="sm" w="sm"/>
          </a:ln>
        </p:spPr>
      </p:sp>
      <p:sp>
        <p:nvSpPr>
          <p:cNvPr name="TextBox 39" id="39"/>
          <p:cNvSpPr txBox="true"/>
          <p:nvPr/>
        </p:nvSpPr>
        <p:spPr>
          <a:xfrm rot="0">
            <a:off x="514433" y="7843683"/>
            <a:ext cx="15349246" cy="148580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गिरिराज शर्मा , रंजन सुल्तानपुरी , सैनिक कवि श्याम जीत सिंह , गोपाल , कवि सौरभ यादव , नीरज चौरसिया , कुमार विशाल , नीलकमल , अभिषेक श्रीवास्तव , राजा तिवारी , रुपेश प्रताप सिंह , सुमित कुमार , पियूष कुशवाहा , प्रवीण पाल , अजय कश्यप , मोहम्मद फ़िरोज़ सिद्दीकी , डॉ वंदना श्रीवास्तव , काश अंसारी , धीरज मालवीय , विकास यादव , अखंड प्रताप शर्मा , पल्लवी सिंह , नरेंद्र मिश्रा , सुमित कुमार , मुनीर अहमद , अनुराग शुक्ला , अंकुर पाठक , आस्त्विक द्विवेदी , मनीष पांडेय सत्येंद्र सिंह , शिवाजी अनंत , वंदना श्रीवास्तव , शेखर त्रिपाठी </a:t>
            </a:r>
          </a:p>
        </p:txBody>
      </p:sp>
      <p:sp>
        <p:nvSpPr>
          <p:cNvPr name="TextBox 40" id="40"/>
          <p:cNvSpPr txBox="true"/>
          <p:nvPr/>
        </p:nvSpPr>
        <p:spPr>
          <a:xfrm rot="0">
            <a:off x="766043" y="1098533"/>
            <a:ext cx="3304116" cy="390550"/>
          </a:xfrm>
          <a:prstGeom prst="rect">
            <a:avLst/>
          </a:prstGeom>
        </p:spPr>
        <p:txBody>
          <a:bodyPr anchor="t" rtlCol="false" tIns="0" lIns="0" bIns="0" rIns="0">
            <a:spAutoFit/>
          </a:bodyPr>
          <a:lstStyle/>
          <a:p>
            <a:pPr algn="l">
              <a:lnSpc>
                <a:spcPts val="3117"/>
              </a:lnSpc>
            </a:pPr>
            <a:r>
              <a:rPr lang="en-US" sz="2597" spc="-54">
                <a:solidFill>
                  <a:srgbClr val="FFFFFF"/>
                </a:solidFill>
                <a:latin typeface="DM Sans"/>
                <a:ea typeface="DM Sans"/>
                <a:cs typeface="DM Sans"/>
                <a:sym typeface="DM Sans"/>
              </a:rPr>
              <a:t>दिनांक : 22 सितम्बर , 2024 </a:t>
            </a:r>
          </a:p>
        </p:txBody>
      </p:sp>
      <p:sp>
        <p:nvSpPr>
          <p:cNvPr name="TextBox 41" id="41"/>
          <p:cNvSpPr txBox="true"/>
          <p:nvPr/>
        </p:nvSpPr>
        <p:spPr>
          <a:xfrm rot="0">
            <a:off x="4207744" y="1098533"/>
            <a:ext cx="8951953" cy="371450"/>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स्थान : कारवां स्टूडियो , फरीदी नगर ढाल , नियर मुंशी पुलिया मेट्रो स्टेशन </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461653"/>
            <a:ext cx="9627278" cy="432658"/>
          </a:xfrm>
          <a:prstGeom prst="rect">
            <a:avLst/>
          </a:prstGeom>
        </p:spPr>
        <p:txBody>
          <a:bodyPr anchor="t" rtlCol="false" tIns="0" lIns="0" bIns="0" rIns="0">
            <a:spAutoFit/>
          </a:bodyPr>
          <a:lstStyle/>
          <a:p>
            <a:pPr algn="l">
              <a:lnSpc>
                <a:spcPts val="3298"/>
              </a:lnSpc>
            </a:pPr>
            <a:r>
              <a:rPr lang="en-US" b="true" sz="3400" spc="-170">
                <a:solidFill>
                  <a:srgbClr val="A1F1FF"/>
                </a:solidFill>
                <a:latin typeface="Antonio Bold"/>
                <a:ea typeface="Antonio Bold"/>
                <a:cs typeface="Antonio Bold"/>
                <a:sym typeface="Antonio Bold"/>
              </a:rPr>
              <a:t>कार्यक्रम  :  सम्मान  समारोह  &amp;  युवा  कवि  सम्मलेन </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445212" y="6910056"/>
            <a:ext cx="17704512" cy="2509170"/>
            <a:chOff x="0" y="0"/>
            <a:chExt cx="4838770" cy="685774"/>
          </a:xfrm>
        </p:grpSpPr>
        <p:sp>
          <p:nvSpPr>
            <p:cNvPr name="Freeform 7" id="7"/>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8" id="8"/>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Freeform 9" id="9"/>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5"/>
            <a:stretch>
              <a:fillRect l="0" t="0" r="0" b="-99426"/>
            </a:stretch>
          </a:blipFill>
        </p:spPr>
      </p:sp>
      <p:grpSp>
        <p:nvGrpSpPr>
          <p:cNvPr name="Group 10" id="10"/>
          <p:cNvGrpSpPr/>
          <p:nvPr/>
        </p:nvGrpSpPr>
        <p:grpSpPr>
          <a:xfrm rot="0">
            <a:off x="9581442" y="705066"/>
            <a:ext cx="8583542" cy="6886658"/>
            <a:chOff x="0" y="0"/>
            <a:chExt cx="11444722" cy="9182211"/>
          </a:xfrm>
        </p:grpSpPr>
        <p:grpSp>
          <p:nvGrpSpPr>
            <p:cNvPr name="Group 11" id="11"/>
            <p:cNvGrpSpPr/>
            <p:nvPr/>
          </p:nvGrpSpPr>
          <p:grpSpPr>
            <a:xfrm rot="-10800000">
              <a:off x="2301570" y="31837"/>
              <a:ext cx="8845294" cy="8845294"/>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3" id="13"/>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4" id="14"/>
            <p:cNvGrpSpPr/>
            <p:nvPr/>
          </p:nvGrpSpPr>
          <p:grpSpPr>
            <a:xfrm rot="-10800000">
              <a:off x="2003712" y="4461706"/>
              <a:ext cx="9441011" cy="4720505"/>
              <a:chOff x="0" y="0"/>
              <a:chExt cx="660400" cy="330200"/>
            </a:xfrm>
          </p:grpSpPr>
          <p:sp>
            <p:nvSpPr>
              <p:cNvPr name="Freeform 15" id="15"/>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16" id="16"/>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17" id="17"/>
            <p:cNvSpPr/>
            <p:nvPr/>
          </p:nvSpPr>
          <p:spPr>
            <a:xfrm flipH="false" flipV="false" rot="-10800000">
              <a:off x="2262511" y="0"/>
              <a:ext cx="8923411" cy="8923411"/>
            </a:xfrm>
            <a:custGeom>
              <a:avLst/>
              <a:gdLst/>
              <a:ahLst/>
              <a:cxnLst/>
              <a:rect r="r" b="b" t="t" l="l"/>
              <a:pathLst>
                <a:path h="8923411" w="8923411">
                  <a:moveTo>
                    <a:pt x="0" y="0"/>
                  </a:moveTo>
                  <a:lnTo>
                    <a:pt x="8923412" y="0"/>
                  </a:lnTo>
                  <a:lnTo>
                    <a:pt x="8923412" y="8923411"/>
                  </a:lnTo>
                  <a:lnTo>
                    <a:pt x="0" y="8923411"/>
                  </a:lnTo>
                  <a:lnTo>
                    <a:pt x="0" y="0"/>
                  </a:lnTo>
                  <a:close/>
                </a:path>
              </a:pathLst>
            </a:custGeom>
            <a:blipFill>
              <a:blip r:embed="rId5"/>
              <a:stretch>
                <a:fillRect l="0" t="0" r="0" b="0"/>
              </a:stretch>
            </a:blipFill>
          </p:spPr>
        </p:sp>
        <p:grpSp>
          <p:nvGrpSpPr>
            <p:cNvPr name="Group 18" id="18"/>
            <p:cNvGrpSpPr/>
            <p:nvPr/>
          </p:nvGrpSpPr>
          <p:grpSpPr>
            <a:xfrm rot="-10800000">
              <a:off x="2448890" y="186379"/>
              <a:ext cx="8550654" cy="8550654"/>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0" id="20"/>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1" id="21"/>
            <p:cNvSpPr/>
            <p:nvPr/>
          </p:nvSpPr>
          <p:spPr>
            <a:xfrm flipH="false" flipV="false" rot="0">
              <a:off x="0" y="460895"/>
              <a:ext cx="3702383" cy="3701489"/>
            </a:xfrm>
            <a:custGeom>
              <a:avLst/>
              <a:gdLst/>
              <a:ahLst/>
              <a:cxnLst/>
              <a:rect r="r" b="b" t="t" l="l"/>
              <a:pathLst>
                <a:path h="3701489" w="3702383">
                  <a:moveTo>
                    <a:pt x="0" y="0"/>
                  </a:moveTo>
                  <a:lnTo>
                    <a:pt x="3702383" y="0"/>
                  </a:lnTo>
                  <a:lnTo>
                    <a:pt x="3702383" y="3701489"/>
                  </a:lnTo>
                  <a:lnTo>
                    <a:pt x="0" y="3701489"/>
                  </a:lnTo>
                  <a:lnTo>
                    <a:pt x="0" y="0"/>
                  </a:lnTo>
                  <a:close/>
                </a:path>
              </a:pathLst>
            </a:custGeom>
            <a:blipFill>
              <a:blip r:embed="rId6"/>
              <a:stretch>
                <a:fillRect l="0" t="0" r="0" b="0"/>
              </a:stretch>
            </a:blipFill>
          </p:spPr>
        </p:sp>
        <p:grpSp>
          <p:nvGrpSpPr>
            <p:cNvPr name="Group 22" id="22"/>
            <p:cNvGrpSpPr/>
            <p:nvPr/>
          </p:nvGrpSpPr>
          <p:grpSpPr>
            <a:xfrm rot="0">
              <a:off x="2774434" y="524622"/>
              <a:ext cx="7899566" cy="7899566"/>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136" t="0" r="-25136" b="0"/>
                </a:stretch>
              </a:blipFill>
              <a:ln w="180975" cap="sq">
                <a:gradFill>
                  <a:gsLst>
                    <a:gs pos="0">
                      <a:srgbClr val="EFF1F1">
                        <a:alpha val="100000"/>
                      </a:srgbClr>
                    </a:gs>
                    <a:gs pos="100000">
                      <a:srgbClr val="FFFFFF">
                        <a:alpha val="100000"/>
                      </a:srgbClr>
                    </a:gs>
                  </a:gsLst>
                  <a:lin ang="5400000"/>
                </a:gradFill>
                <a:prstDash val="solid"/>
                <a:miter/>
              </a:ln>
            </p:spPr>
          </p:sp>
        </p:grpSp>
      </p:grpSp>
      <p:grpSp>
        <p:nvGrpSpPr>
          <p:cNvPr name="Group 24" id="24"/>
          <p:cNvGrpSpPr/>
          <p:nvPr/>
        </p:nvGrpSpPr>
        <p:grpSpPr>
          <a:xfrm rot="0">
            <a:off x="-748295" y="1669984"/>
            <a:ext cx="7274602" cy="5836483"/>
            <a:chOff x="0" y="0"/>
            <a:chExt cx="9699469" cy="7781978"/>
          </a:xfrm>
        </p:grpSpPr>
        <p:grpSp>
          <p:nvGrpSpPr>
            <p:cNvPr name="Group 25" id="25"/>
            <p:cNvGrpSpPr/>
            <p:nvPr/>
          </p:nvGrpSpPr>
          <p:grpSpPr>
            <a:xfrm rot="-10800000">
              <a:off x="1950594" y="26982"/>
              <a:ext cx="7496439" cy="7496439"/>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27" id="2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28" id="28"/>
            <p:cNvGrpSpPr/>
            <p:nvPr/>
          </p:nvGrpSpPr>
          <p:grpSpPr>
            <a:xfrm rot="-10800000">
              <a:off x="1698157" y="3781322"/>
              <a:ext cx="8001312" cy="4000656"/>
              <a:chOff x="0" y="0"/>
              <a:chExt cx="660400" cy="330200"/>
            </a:xfrm>
          </p:grpSpPr>
          <p:sp>
            <p:nvSpPr>
              <p:cNvPr name="Freeform 29" id="29"/>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30" id="30"/>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31" id="31"/>
            <p:cNvSpPr/>
            <p:nvPr/>
          </p:nvSpPr>
          <p:spPr>
            <a:xfrm flipH="false" flipV="false" rot="-10800000">
              <a:off x="1917492" y="0"/>
              <a:ext cx="7562644" cy="7562644"/>
            </a:xfrm>
            <a:custGeom>
              <a:avLst/>
              <a:gdLst/>
              <a:ahLst/>
              <a:cxnLst/>
              <a:rect r="r" b="b" t="t" l="l"/>
              <a:pathLst>
                <a:path h="7562644" w="7562644">
                  <a:moveTo>
                    <a:pt x="0" y="0"/>
                  </a:moveTo>
                  <a:lnTo>
                    <a:pt x="7562643" y="0"/>
                  </a:lnTo>
                  <a:lnTo>
                    <a:pt x="7562643" y="7562644"/>
                  </a:lnTo>
                  <a:lnTo>
                    <a:pt x="0" y="7562644"/>
                  </a:lnTo>
                  <a:lnTo>
                    <a:pt x="0" y="0"/>
                  </a:lnTo>
                  <a:close/>
                </a:path>
              </a:pathLst>
            </a:custGeom>
            <a:blipFill>
              <a:blip r:embed="rId5"/>
              <a:stretch>
                <a:fillRect l="0" t="0" r="0" b="0"/>
              </a:stretch>
            </a:blipFill>
          </p:spPr>
        </p:sp>
        <p:grpSp>
          <p:nvGrpSpPr>
            <p:cNvPr name="Group 32" id="32"/>
            <p:cNvGrpSpPr/>
            <p:nvPr/>
          </p:nvGrpSpPr>
          <p:grpSpPr>
            <a:xfrm rot="-10800000">
              <a:off x="2075449" y="157957"/>
              <a:ext cx="7246729" cy="7246729"/>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34" id="3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35" id="35"/>
            <p:cNvSpPr/>
            <p:nvPr/>
          </p:nvSpPr>
          <p:spPr>
            <a:xfrm flipH="false" flipV="false" rot="0">
              <a:off x="0" y="390612"/>
              <a:ext cx="3137791" cy="3137033"/>
            </a:xfrm>
            <a:custGeom>
              <a:avLst/>
              <a:gdLst/>
              <a:ahLst/>
              <a:cxnLst/>
              <a:rect r="r" b="b" t="t" l="l"/>
              <a:pathLst>
                <a:path h="3137033" w="3137791">
                  <a:moveTo>
                    <a:pt x="0" y="0"/>
                  </a:moveTo>
                  <a:lnTo>
                    <a:pt x="3137791" y="0"/>
                  </a:lnTo>
                  <a:lnTo>
                    <a:pt x="3137791" y="3137033"/>
                  </a:lnTo>
                  <a:lnTo>
                    <a:pt x="0" y="3137033"/>
                  </a:lnTo>
                  <a:lnTo>
                    <a:pt x="0" y="0"/>
                  </a:lnTo>
                  <a:close/>
                </a:path>
              </a:pathLst>
            </a:custGeom>
            <a:blipFill>
              <a:blip r:embed="rId6"/>
              <a:stretch>
                <a:fillRect l="0" t="0" r="0" b="0"/>
              </a:stretch>
            </a:blipFill>
          </p:spPr>
        </p:sp>
        <p:grpSp>
          <p:nvGrpSpPr>
            <p:cNvPr name="Group 36" id="36"/>
            <p:cNvGrpSpPr/>
            <p:nvPr/>
          </p:nvGrpSpPr>
          <p:grpSpPr>
            <a:xfrm rot="0">
              <a:off x="2351349" y="444621"/>
              <a:ext cx="6694929" cy="6694929"/>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5136" t="0" r="-25136" b="0"/>
                </a:stretch>
              </a:blipFill>
              <a:ln w="180975" cap="sq">
                <a:gradFill>
                  <a:gsLst>
                    <a:gs pos="0">
                      <a:srgbClr val="EFF1F1">
                        <a:alpha val="100000"/>
                      </a:srgbClr>
                    </a:gs>
                    <a:gs pos="100000">
                      <a:srgbClr val="FFFFFF">
                        <a:alpha val="100000"/>
                      </a:srgbClr>
                    </a:gs>
                  </a:gsLst>
                  <a:lin ang="5400000"/>
                </a:gradFill>
                <a:prstDash val="solid"/>
                <a:miter/>
              </a:ln>
            </p:spPr>
          </p:sp>
        </p:grpSp>
      </p:grpSp>
      <p:sp>
        <p:nvSpPr>
          <p:cNvPr name="AutoShape 38" id="38"/>
          <p:cNvSpPr/>
          <p:nvPr/>
        </p:nvSpPr>
        <p:spPr>
          <a:xfrm>
            <a:off x="5897880" y="5143500"/>
            <a:ext cx="6492240" cy="0"/>
          </a:xfrm>
          <a:prstGeom prst="line">
            <a:avLst/>
          </a:prstGeom>
          <a:ln cap="flat" w="38100">
            <a:solidFill>
              <a:srgbClr val="FFFFFF"/>
            </a:solidFill>
            <a:prstDash val="solid"/>
            <a:headEnd type="none" len="sm" w="sm"/>
            <a:tailEnd type="none" len="sm" w="sm"/>
          </a:ln>
        </p:spPr>
      </p:sp>
      <p:sp>
        <p:nvSpPr>
          <p:cNvPr name="TextBox 39" id="39"/>
          <p:cNvSpPr txBox="true"/>
          <p:nvPr/>
        </p:nvSpPr>
        <p:spPr>
          <a:xfrm rot="0">
            <a:off x="514433" y="7843683"/>
            <a:ext cx="15349246" cy="11143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अयोध्या प्रसाद , आकाश उमंग , अरुण तिवारी , विकास सिंह , अवनेंद्र सिंह , हर्ष सिंह , राज सिंह , उपेंद्र सिंह , अनुराग शुक्ला , अंकुर पाठक , मनीष पांडेय , आस्त्विक द्विवेदी , हीना कौसर अंसारी , सत्येंद्र सिंह , शिवम् मिश्रा , अखंड प्रकाश शर्मा , कौशल पांडेय नादान , पल्ल्वी गुप्ता , जाग्रति , आदित्य अवध , बिंदू प्रकाश नाग , प्रशांत प्रखर , सेजल </a:t>
            </a:r>
          </a:p>
        </p:txBody>
      </p:sp>
      <p:sp>
        <p:nvSpPr>
          <p:cNvPr name="TextBox 40" id="40"/>
          <p:cNvSpPr txBox="true"/>
          <p:nvPr/>
        </p:nvSpPr>
        <p:spPr>
          <a:xfrm rot="0">
            <a:off x="766043" y="1098533"/>
            <a:ext cx="3304116" cy="390550"/>
          </a:xfrm>
          <a:prstGeom prst="rect">
            <a:avLst/>
          </a:prstGeom>
        </p:spPr>
        <p:txBody>
          <a:bodyPr anchor="t" rtlCol="false" tIns="0" lIns="0" bIns="0" rIns="0">
            <a:spAutoFit/>
          </a:bodyPr>
          <a:lstStyle/>
          <a:p>
            <a:pPr algn="l">
              <a:lnSpc>
                <a:spcPts val="3117"/>
              </a:lnSpc>
            </a:pPr>
            <a:r>
              <a:rPr lang="en-US" sz="2597" spc="-54">
                <a:solidFill>
                  <a:srgbClr val="FFFFFF"/>
                </a:solidFill>
                <a:latin typeface="DM Sans"/>
                <a:ea typeface="DM Sans"/>
                <a:cs typeface="DM Sans"/>
                <a:sym typeface="DM Sans"/>
              </a:rPr>
              <a:t>दिनांक : 03 जनवरी , 2025  </a:t>
            </a:r>
          </a:p>
        </p:txBody>
      </p:sp>
      <p:sp>
        <p:nvSpPr>
          <p:cNvPr name="TextBox 41" id="41"/>
          <p:cNvSpPr txBox="true"/>
          <p:nvPr/>
        </p:nvSpPr>
        <p:spPr>
          <a:xfrm rot="0">
            <a:off x="4207744" y="1098533"/>
            <a:ext cx="8951953" cy="371450"/>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स्थान : बी  पी  एन  स्कूल , बाराबंकी </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461653"/>
            <a:ext cx="9627278" cy="432658"/>
          </a:xfrm>
          <a:prstGeom prst="rect">
            <a:avLst/>
          </a:prstGeom>
        </p:spPr>
        <p:txBody>
          <a:bodyPr anchor="t" rtlCol="false" tIns="0" lIns="0" bIns="0" rIns="0">
            <a:spAutoFit/>
          </a:bodyPr>
          <a:lstStyle/>
          <a:p>
            <a:pPr algn="l">
              <a:lnSpc>
                <a:spcPts val="3298"/>
              </a:lnSpc>
            </a:pPr>
            <a:r>
              <a:rPr lang="en-US" b="true" sz="3400" spc="-170">
                <a:solidFill>
                  <a:srgbClr val="A1F1FF"/>
                </a:solidFill>
                <a:latin typeface="Antonio Bold"/>
                <a:ea typeface="Antonio Bold"/>
                <a:cs typeface="Antonio Bold"/>
                <a:sym typeface="Antonio Bold"/>
              </a:rPr>
              <a:t>कार्यक्रम  :  काव्य  गोष्ठी  सम्मान   समारोह  </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445212" y="6910056"/>
            <a:ext cx="17704512" cy="2509170"/>
            <a:chOff x="0" y="0"/>
            <a:chExt cx="4838770" cy="685774"/>
          </a:xfrm>
        </p:grpSpPr>
        <p:sp>
          <p:nvSpPr>
            <p:cNvPr name="Freeform 7" id="7"/>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8" id="8"/>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Freeform 9" id="9"/>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5"/>
            <a:stretch>
              <a:fillRect l="0" t="0" r="0" b="-99426"/>
            </a:stretch>
          </a:blipFill>
        </p:spPr>
      </p:sp>
      <p:grpSp>
        <p:nvGrpSpPr>
          <p:cNvPr name="Group 10" id="10"/>
          <p:cNvGrpSpPr/>
          <p:nvPr/>
        </p:nvGrpSpPr>
        <p:grpSpPr>
          <a:xfrm rot="0">
            <a:off x="9581442" y="705066"/>
            <a:ext cx="8583542" cy="6886658"/>
            <a:chOff x="0" y="0"/>
            <a:chExt cx="11444722" cy="9182211"/>
          </a:xfrm>
        </p:grpSpPr>
        <p:grpSp>
          <p:nvGrpSpPr>
            <p:cNvPr name="Group 11" id="11"/>
            <p:cNvGrpSpPr/>
            <p:nvPr/>
          </p:nvGrpSpPr>
          <p:grpSpPr>
            <a:xfrm rot="-10800000">
              <a:off x="2301570" y="31837"/>
              <a:ext cx="8845294" cy="8845294"/>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3" id="13"/>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4" id="14"/>
            <p:cNvGrpSpPr/>
            <p:nvPr/>
          </p:nvGrpSpPr>
          <p:grpSpPr>
            <a:xfrm rot="-10800000">
              <a:off x="2003712" y="4461706"/>
              <a:ext cx="9441011" cy="4720505"/>
              <a:chOff x="0" y="0"/>
              <a:chExt cx="660400" cy="330200"/>
            </a:xfrm>
          </p:grpSpPr>
          <p:sp>
            <p:nvSpPr>
              <p:cNvPr name="Freeform 15" id="15"/>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16" id="16"/>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17" id="17"/>
            <p:cNvSpPr/>
            <p:nvPr/>
          </p:nvSpPr>
          <p:spPr>
            <a:xfrm flipH="false" flipV="false" rot="-10800000">
              <a:off x="2262511" y="0"/>
              <a:ext cx="8923411" cy="8923411"/>
            </a:xfrm>
            <a:custGeom>
              <a:avLst/>
              <a:gdLst/>
              <a:ahLst/>
              <a:cxnLst/>
              <a:rect r="r" b="b" t="t" l="l"/>
              <a:pathLst>
                <a:path h="8923411" w="8923411">
                  <a:moveTo>
                    <a:pt x="0" y="0"/>
                  </a:moveTo>
                  <a:lnTo>
                    <a:pt x="8923412" y="0"/>
                  </a:lnTo>
                  <a:lnTo>
                    <a:pt x="8923412" y="8923411"/>
                  </a:lnTo>
                  <a:lnTo>
                    <a:pt x="0" y="8923411"/>
                  </a:lnTo>
                  <a:lnTo>
                    <a:pt x="0" y="0"/>
                  </a:lnTo>
                  <a:close/>
                </a:path>
              </a:pathLst>
            </a:custGeom>
            <a:blipFill>
              <a:blip r:embed="rId5"/>
              <a:stretch>
                <a:fillRect l="0" t="0" r="0" b="0"/>
              </a:stretch>
            </a:blipFill>
          </p:spPr>
        </p:sp>
        <p:grpSp>
          <p:nvGrpSpPr>
            <p:cNvPr name="Group 18" id="18"/>
            <p:cNvGrpSpPr/>
            <p:nvPr/>
          </p:nvGrpSpPr>
          <p:grpSpPr>
            <a:xfrm rot="-10800000">
              <a:off x="2448890" y="186379"/>
              <a:ext cx="8550654" cy="8550654"/>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0" id="20"/>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1" id="21"/>
            <p:cNvSpPr/>
            <p:nvPr/>
          </p:nvSpPr>
          <p:spPr>
            <a:xfrm flipH="false" flipV="false" rot="0">
              <a:off x="0" y="460895"/>
              <a:ext cx="3702383" cy="3701489"/>
            </a:xfrm>
            <a:custGeom>
              <a:avLst/>
              <a:gdLst/>
              <a:ahLst/>
              <a:cxnLst/>
              <a:rect r="r" b="b" t="t" l="l"/>
              <a:pathLst>
                <a:path h="3701489" w="3702383">
                  <a:moveTo>
                    <a:pt x="0" y="0"/>
                  </a:moveTo>
                  <a:lnTo>
                    <a:pt x="3702383" y="0"/>
                  </a:lnTo>
                  <a:lnTo>
                    <a:pt x="3702383" y="3701489"/>
                  </a:lnTo>
                  <a:lnTo>
                    <a:pt x="0" y="3701489"/>
                  </a:lnTo>
                  <a:lnTo>
                    <a:pt x="0" y="0"/>
                  </a:lnTo>
                  <a:close/>
                </a:path>
              </a:pathLst>
            </a:custGeom>
            <a:blipFill>
              <a:blip r:embed="rId6"/>
              <a:stretch>
                <a:fillRect l="0" t="0" r="0" b="0"/>
              </a:stretch>
            </a:blipFill>
          </p:spPr>
        </p:sp>
        <p:grpSp>
          <p:nvGrpSpPr>
            <p:cNvPr name="Group 22" id="22"/>
            <p:cNvGrpSpPr/>
            <p:nvPr/>
          </p:nvGrpSpPr>
          <p:grpSpPr>
            <a:xfrm rot="0">
              <a:off x="2774434" y="524622"/>
              <a:ext cx="7899566" cy="7899566"/>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0" t="-7410" r="-72546" b="-7410"/>
                </a:stretch>
              </a:blipFill>
              <a:ln w="180975" cap="sq">
                <a:gradFill>
                  <a:gsLst>
                    <a:gs pos="0">
                      <a:srgbClr val="EFF1F1">
                        <a:alpha val="100000"/>
                      </a:srgbClr>
                    </a:gs>
                    <a:gs pos="100000">
                      <a:srgbClr val="FFFFFF">
                        <a:alpha val="100000"/>
                      </a:srgbClr>
                    </a:gs>
                  </a:gsLst>
                  <a:lin ang="5400000"/>
                </a:gradFill>
                <a:prstDash val="solid"/>
                <a:miter/>
              </a:ln>
            </p:spPr>
          </p:sp>
        </p:grpSp>
      </p:grpSp>
      <p:grpSp>
        <p:nvGrpSpPr>
          <p:cNvPr name="Group 24" id="24"/>
          <p:cNvGrpSpPr/>
          <p:nvPr/>
        </p:nvGrpSpPr>
        <p:grpSpPr>
          <a:xfrm rot="0">
            <a:off x="-748295" y="1669984"/>
            <a:ext cx="7274602" cy="5836483"/>
            <a:chOff x="0" y="0"/>
            <a:chExt cx="9699469" cy="7781978"/>
          </a:xfrm>
        </p:grpSpPr>
        <p:grpSp>
          <p:nvGrpSpPr>
            <p:cNvPr name="Group 25" id="25"/>
            <p:cNvGrpSpPr/>
            <p:nvPr/>
          </p:nvGrpSpPr>
          <p:grpSpPr>
            <a:xfrm rot="-10800000">
              <a:off x="1950594" y="26982"/>
              <a:ext cx="7496439" cy="7496439"/>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27" id="2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28" id="28"/>
            <p:cNvGrpSpPr/>
            <p:nvPr/>
          </p:nvGrpSpPr>
          <p:grpSpPr>
            <a:xfrm rot="-10800000">
              <a:off x="1698157" y="3781322"/>
              <a:ext cx="8001312" cy="4000656"/>
              <a:chOff x="0" y="0"/>
              <a:chExt cx="660400" cy="330200"/>
            </a:xfrm>
          </p:grpSpPr>
          <p:sp>
            <p:nvSpPr>
              <p:cNvPr name="Freeform 29" id="29"/>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30" id="30"/>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31" id="31"/>
            <p:cNvSpPr/>
            <p:nvPr/>
          </p:nvSpPr>
          <p:spPr>
            <a:xfrm flipH="false" flipV="false" rot="-10800000">
              <a:off x="1917492" y="0"/>
              <a:ext cx="7562644" cy="7562644"/>
            </a:xfrm>
            <a:custGeom>
              <a:avLst/>
              <a:gdLst/>
              <a:ahLst/>
              <a:cxnLst/>
              <a:rect r="r" b="b" t="t" l="l"/>
              <a:pathLst>
                <a:path h="7562644" w="7562644">
                  <a:moveTo>
                    <a:pt x="0" y="0"/>
                  </a:moveTo>
                  <a:lnTo>
                    <a:pt x="7562643" y="0"/>
                  </a:lnTo>
                  <a:lnTo>
                    <a:pt x="7562643" y="7562644"/>
                  </a:lnTo>
                  <a:lnTo>
                    <a:pt x="0" y="7562644"/>
                  </a:lnTo>
                  <a:lnTo>
                    <a:pt x="0" y="0"/>
                  </a:lnTo>
                  <a:close/>
                </a:path>
              </a:pathLst>
            </a:custGeom>
            <a:blipFill>
              <a:blip r:embed="rId5"/>
              <a:stretch>
                <a:fillRect l="0" t="0" r="0" b="0"/>
              </a:stretch>
            </a:blipFill>
          </p:spPr>
        </p:sp>
        <p:grpSp>
          <p:nvGrpSpPr>
            <p:cNvPr name="Group 32" id="32"/>
            <p:cNvGrpSpPr/>
            <p:nvPr/>
          </p:nvGrpSpPr>
          <p:grpSpPr>
            <a:xfrm rot="-10800000">
              <a:off x="2075449" y="157957"/>
              <a:ext cx="7246729" cy="7246729"/>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34" id="3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35" id="35"/>
            <p:cNvSpPr/>
            <p:nvPr/>
          </p:nvSpPr>
          <p:spPr>
            <a:xfrm flipH="false" flipV="false" rot="0">
              <a:off x="0" y="390612"/>
              <a:ext cx="3137791" cy="3137033"/>
            </a:xfrm>
            <a:custGeom>
              <a:avLst/>
              <a:gdLst/>
              <a:ahLst/>
              <a:cxnLst/>
              <a:rect r="r" b="b" t="t" l="l"/>
              <a:pathLst>
                <a:path h="3137033" w="3137791">
                  <a:moveTo>
                    <a:pt x="0" y="0"/>
                  </a:moveTo>
                  <a:lnTo>
                    <a:pt x="3137791" y="0"/>
                  </a:lnTo>
                  <a:lnTo>
                    <a:pt x="3137791" y="3137033"/>
                  </a:lnTo>
                  <a:lnTo>
                    <a:pt x="0" y="3137033"/>
                  </a:lnTo>
                  <a:lnTo>
                    <a:pt x="0" y="0"/>
                  </a:lnTo>
                  <a:close/>
                </a:path>
              </a:pathLst>
            </a:custGeom>
            <a:blipFill>
              <a:blip r:embed="rId6"/>
              <a:stretch>
                <a:fillRect l="0" t="0" r="0" b="0"/>
              </a:stretch>
            </a:blipFill>
          </p:spPr>
        </p:sp>
        <p:grpSp>
          <p:nvGrpSpPr>
            <p:cNvPr name="Group 36" id="36"/>
            <p:cNvGrpSpPr/>
            <p:nvPr/>
          </p:nvGrpSpPr>
          <p:grpSpPr>
            <a:xfrm rot="0">
              <a:off x="2351349" y="444621"/>
              <a:ext cx="6694929" cy="6694929"/>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5136" t="0" r="-25136" b="0"/>
                </a:stretch>
              </a:blipFill>
              <a:ln w="180975" cap="sq">
                <a:gradFill>
                  <a:gsLst>
                    <a:gs pos="0">
                      <a:srgbClr val="EFF1F1">
                        <a:alpha val="100000"/>
                      </a:srgbClr>
                    </a:gs>
                    <a:gs pos="100000">
                      <a:srgbClr val="FFFFFF">
                        <a:alpha val="100000"/>
                      </a:srgbClr>
                    </a:gs>
                  </a:gsLst>
                  <a:lin ang="5400000"/>
                </a:gradFill>
                <a:prstDash val="solid"/>
                <a:miter/>
              </a:ln>
            </p:spPr>
          </p:sp>
        </p:grpSp>
      </p:grpSp>
      <p:sp>
        <p:nvSpPr>
          <p:cNvPr name="AutoShape 38" id="38"/>
          <p:cNvSpPr/>
          <p:nvPr/>
        </p:nvSpPr>
        <p:spPr>
          <a:xfrm>
            <a:off x="5897880" y="5143500"/>
            <a:ext cx="6492240" cy="0"/>
          </a:xfrm>
          <a:prstGeom prst="line">
            <a:avLst/>
          </a:prstGeom>
          <a:ln cap="flat" w="38100">
            <a:solidFill>
              <a:srgbClr val="FFFFFF"/>
            </a:solidFill>
            <a:prstDash val="solid"/>
            <a:headEnd type="none" len="sm" w="sm"/>
            <a:tailEnd type="none" len="sm" w="sm"/>
          </a:ln>
        </p:spPr>
      </p:sp>
      <p:sp>
        <p:nvSpPr>
          <p:cNvPr name="TextBox 39" id="39"/>
          <p:cNvSpPr txBox="true"/>
          <p:nvPr/>
        </p:nvSpPr>
        <p:spPr>
          <a:xfrm rot="0">
            <a:off x="514433" y="7843683"/>
            <a:ext cx="15349246" cy="371450"/>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अटल नारायण , अंकुर पाठक , शिखर शर्मा , कुमार आनंद , रंगोली पंडित , सेजल , अमन मिश्रा </a:t>
            </a:r>
          </a:p>
        </p:txBody>
      </p:sp>
      <p:sp>
        <p:nvSpPr>
          <p:cNvPr name="TextBox 40" id="40"/>
          <p:cNvSpPr txBox="true"/>
          <p:nvPr/>
        </p:nvSpPr>
        <p:spPr>
          <a:xfrm rot="0">
            <a:off x="766043" y="1098533"/>
            <a:ext cx="3304116" cy="390550"/>
          </a:xfrm>
          <a:prstGeom prst="rect">
            <a:avLst/>
          </a:prstGeom>
        </p:spPr>
        <p:txBody>
          <a:bodyPr anchor="t" rtlCol="false" tIns="0" lIns="0" bIns="0" rIns="0">
            <a:spAutoFit/>
          </a:bodyPr>
          <a:lstStyle/>
          <a:p>
            <a:pPr algn="l">
              <a:lnSpc>
                <a:spcPts val="3117"/>
              </a:lnSpc>
            </a:pPr>
            <a:r>
              <a:rPr lang="en-US" sz="2597" spc="-54">
                <a:solidFill>
                  <a:srgbClr val="FFFFFF"/>
                </a:solidFill>
                <a:latin typeface="DM Sans"/>
                <a:ea typeface="DM Sans"/>
                <a:cs typeface="DM Sans"/>
                <a:sym typeface="DM Sans"/>
              </a:rPr>
              <a:t>दिनांक : 02 मार्च  , 2025  </a:t>
            </a:r>
          </a:p>
        </p:txBody>
      </p:sp>
      <p:sp>
        <p:nvSpPr>
          <p:cNvPr name="TextBox 41" id="41"/>
          <p:cNvSpPr txBox="true"/>
          <p:nvPr/>
        </p:nvSpPr>
        <p:spPr>
          <a:xfrm rot="0">
            <a:off x="4207744" y="1098533"/>
            <a:ext cx="8951953" cy="371450"/>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स्थान : प्राशिव हब स्टूडियो , फरीदी नगर , लखनऊ </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461653"/>
            <a:ext cx="9627278" cy="432658"/>
          </a:xfrm>
          <a:prstGeom prst="rect">
            <a:avLst/>
          </a:prstGeom>
        </p:spPr>
        <p:txBody>
          <a:bodyPr anchor="t" rtlCol="false" tIns="0" lIns="0" bIns="0" rIns="0">
            <a:spAutoFit/>
          </a:bodyPr>
          <a:lstStyle/>
          <a:p>
            <a:pPr algn="l">
              <a:lnSpc>
                <a:spcPts val="3298"/>
              </a:lnSpc>
            </a:pPr>
            <a:r>
              <a:rPr lang="en-US" b="true" sz="3400" spc="-170">
                <a:solidFill>
                  <a:srgbClr val="A1F1FF"/>
                </a:solidFill>
                <a:latin typeface="Antonio Bold"/>
                <a:ea typeface="Antonio Bold"/>
                <a:cs typeface="Antonio Bold"/>
                <a:sym typeface="Antonio Bold"/>
              </a:rPr>
              <a:t>कार्यक्रम  :  रंगोत्सव </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445212" y="6910056"/>
            <a:ext cx="17704512" cy="2509170"/>
            <a:chOff x="0" y="0"/>
            <a:chExt cx="4838770" cy="685774"/>
          </a:xfrm>
        </p:grpSpPr>
        <p:sp>
          <p:nvSpPr>
            <p:cNvPr name="Freeform 7" id="7"/>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8" id="8"/>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Freeform 9" id="9"/>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5"/>
            <a:stretch>
              <a:fillRect l="0" t="0" r="0" b="-99426"/>
            </a:stretch>
          </a:blipFill>
        </p:spPr>
      </p:sp>
      <p:grpSp>
        <p:nvGrpSpPr>
          <p:cNvPr name="Group 10" id="10"/>
          <p:cNvGrpSpPr/>
          <p:nvPr/>
        </p:nvGrpSpPr>
        <p:grpSpPr>
          <a:xfrm rot="0">
            <a:off x="9581442" y="705066"/>
            <a:ext cx="8583542" cy="6886658"/>
            <a:chOff x="0" y="0"/>
            <a:chExt cx="11444722" cy="9182211"/>
          </a:xfrm>
        </p:grpSpPr>
        <p:grpSp>
          <p:nvGrpSpPr>
            <p:cNvPr name="Group 11" id="11"/>
            <p:cNvGrpSpPr/>
            <p:nvPr/>
          </p:nvGrpSpPr>
          <p:grpSpPr>
            <a:xfrm rot="-10800000">
              <a:off x="2301570" y="31837"/>
              <a:ext cx="8845294" cy="8845294"/>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3" id="13"/>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4" id="14"/>
            <p:cNvGrpSpPr/>
            <p:nvPr/>
          </p:nvGrpSpPr>
          <p:grpSpPr>
            <a:xfrm rot="-10800000">
              <a:off x="2003712" y="4461706"/>
              <a:ext cx="9441011" cy="4720505"/>
              <a:chOff x="0" y="0"/>
              <a:chExt cx="660400" cy="330200"/>
            </a:xfrm>
          </p:grpSpPr>
          <p:sp>
            <p:nvSpPr>
              <p:cNvPr name="Freeform 15" id="15"/>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16" id="16"/>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17" id="17"/>
            <p:cNvSpPr/>
            <p:nvPr/>
          </p:nvSpPr>
          <p:spPr>
            <a:xfrm flipH="false" flipV="false" rot="-10800000">
              <a:off x="2262511" y="0"/>
              <a:ext cx="8923411" cy="8923411"/>
            </a:xfrm>
            <a:custGeom>
              <a:avLst/>
              <a:gdLst/>
              <a:ahLst/>
              <a:cxnLst/>
              <a:rect r="r" b="b" t="t" l="l"/>
              <a:pathLst>
                <a:path h="8923411" w="8923411">
                  <a:moveTo>
                    <a:pt x="0" y="0"/>
                  </a:moveTo>
                  <a:lnTo>
                    <a:pt x="8923412" y="0"/>
                  </a:lnTo>
                  <a:lnTo>
                    <a:pt x="8923412" y="8923411"/>
                  </a:lnTo>
                  <a:lnTo>
                    <a:pt x="0" y="8923411"/>
                  </a:lnTo>
                  <a:lnTo>
                    <a:pt x="0" y="0"/>
                  </a:lnTo>
                  <a:close/>
                </a:path>
              </a:pathLst>
            </a:custGeom>
            <a:blipFill>
              <a:blip r:embed="rId5"/>
              <a:stretch>
                <a:fillRect l="0" t="0" r="0" b="0"/>
              </a:stretch>
            </a:blipFill>
          </p:spPr>
        </p:sp>
        <p:grpSp>
          <p:nvGrpSpPr>
            <p:cNvPr name="Group 18" id="18"/>
            <p:cNvGrpSpPr/>
            <p:nvPr/>
          </p:nvGrpSpPr>
          <p:grpSpPr>
            <a:xfrm rot="-10800000">
              <a:off x="2448890" y="186379"/>
              <a:ext cx="8550654" cy="8550654"/>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0" id="20"/>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1" id="21"/>
            <p:cNvSpPr/>
            <p:nvPr/>
          </p:nvSpPr>
          <p:spPr>
            <a:xfrm flipH="false" flipV="false" rot="0">
              <a:off x="0" y="460895"/>
              <a:ext cx="3702383" cy="3701489"/>
            </a:xfrm>
            <a:custGeom>
              <a:avLst/>
              <a:gdLst/>
              <a:ahLst/>
              <a:cxnLst/>
              <a:rect r="r" b="b" t="t" l="l"/>
              <a:pathLst>
                <a:path h="3701489" w="3702383">
                  <a:moveTo>
                    <a:pt x="0" y="0"/>
                  </a:moveTo>
                  <a:lnTo>
                    <a:pt x="3702383" y="0"/>
                  </a:lnTo>
                  <a:lnTo>
                    <a:pt x="3702383" y="3701489"/>
                  </a:lnTo>
                  <a:lnTo>
                    <a:pt x="0" y="3701489"/>
                  </a:lnTo>
                  <a:lnTo>
                    <a:pt x="0" y="0"/>
                  </a:lnTo>
                  <a:close/>
                </a:path>
              </a:pathLst>
            </a:custGeom>
            <a:blipFill>
              <a:blip r:embed="rId6"/>
              <a:stretch>
                <a:fillRect l="0" t="0" r="0" b="0"/>
              </a:stretch>
            </a:blipFill>
          </p:spPr>
        </p:sp>
        <p:grpSp>
          <p:nvGrpSpPr>
            <p:cNvPr name="Group 22" id="22"/>
            <p:cNvGrpSpPr/>
            <p:nvPr/>
          </p:nvGrpSpPr>
          <p:grpSpPr>
            <a:xfrm rot="0">
              <a:off x="2774434" y="524622"/>
              <a:ext cx="7899566" cy="7899566"/>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16747" t="0" r="-16747" b="0"/>
                </a:stretch>
              </a:blipFill>
              <a:ln w="180975" cap="sq">
                <a:gradFill>
                  <a:gsLst>
                    <a:gs pos="0">
                      <a:srgbClr val="EFF1F1">
                        <a:alpha val="100000"/>
                      </a:srgbClr>
                    </a:gs>
                    <a:gs pos="100000">
                      <a:srgbClr val="FFFFFF">
                        <a:alpha val="100000"/>
                      </a:srgbClr>
                    </a:gs>
                  </a:gsLst>
                  <a:lin ang="5400000"/>
                </a:gradFill>
                <a:prstDash val="solid"/>
                <a:miter/>
              </a:ln>
            </p:spPr>
          </p:sp>
        </p:grpSp>
      </p:grpSp>
      <p:grpSp>
        <p:nvGrpSpPr>
          <p:cNvPr name="Group 24" id="24"/>
          <p:cNvGrpSpPr/>
          <p:nvPr/>
        </p:nvGrpSpPr>
        <p:grpSpPr>
          <a:xfrm rot="0">
            <a:off x="-748295" y="1669984"/>
            <a:ext cx="7274602" cy="5836483"/>
            <a:chOff x="0" y="0"/>
            <a:chExt cx="9699469" cy="7781978"/>
          </a:xfrm>
        </p:grpSpPr>
        <p:grpSp>
          <p:nvGrpSpPr>
            <p:cNvPr name="Group 25" id="25"/>
            <p:cNvGrpSpPr/>
            <p:nvPr/>
          </p:nvGrpSpPr>
          <p:grpSpPr>
            <a:xfrm rot="-10800000">
              <a:off x="1950594" y="26982"/>
              <a:ext cx="7496439" cy="7496439"/>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27" id="2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28" id="28"/>
            <p:cNvGrpSpPr/>
            <p:nvPr/>
          </p:nvGrpSpPr>
          <p:grpSpPr>
            <a:xfrm rot="-10800000">
              <a:off x="1698157" y="3781322"/>
              <a:ext cx="8001312" cy="4000656"/>
              <a:chOff x="0" y="0"/>
              <a:chExt cx="660400" cy="330200"/>
            </a:xfrm>
          </p:grpSpPr>
          <p:sp>
            <p:nvSpPr>
              <p:cNvPr name="Freeform 29" id="29"/>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30" id="30"/>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31" id="31"/>
            <p:cNvSpPr/>
            <p:nvPr/>
          </p:nvSpPr>
          <p:spPr>
            <a:xfrm flipH="false" flipV="false" rot="-10800000">
              <a:off x="1917492" y="0"/>
              <a:ext cx="7562644" cy="7562644"/>
            </a:xfrm>
            <a:custGeom>
              <a:avLst/>
              <a:gdLst/>
              <a:ahLst/>
              <a:cxnLst/>
              <a:rect r="r" b="b" t="t" l="l"/>
              <a:pathLst>
                <a:path h="7562644" w="7562644">
                  <a:moveTo>
                    <a:pt x="0" y="0"/>
                  </a:moveTo>
                  <a:lnTo>
                    <a:pt x="7562643" y="0"/>
                  </a:lnTo>
                  <a:lnTo>
                    <a:pt x="7562643" y="7562644"/>
                  </a:lnTo>
                  <a:lnTo>
                    <a:pt x="0" y="7562644"/>
                  </a:lnTo>
                  <a:lnTo>
                    <a:pt x="0" y="0"/>
                  </a:lnTo>
                  <a:close/>
                </a:path>
              </a:pathLst>
            </a:custGeom>
            <a:blipFill>
              <a:blip r:embed="rId5"/>
              <a:stretch>
                <a:fillRect l="0" t="0" r="0" b="0"/>
              </a:stretch>
            </a:blipFill>
          </p:spPr>
        </p:sp>
        <p:grpSp>
          <p:nvGrpSpPr>
            <p:cNvPr name="Group 32" id="32"/>
            <p:cNvGrpSpPr/>
            <p:nvPr/>
          </p:nvGrpSpPr>
          <p:grpSpPr>
            <a:xfrm rot="-10800000">
              <a:off x="2075449" y="157957"/>
              <a:ext cx="7246729" cy="7246729"/>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34" id="3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35" id="35"/>
            <p:cNvSpPr/>
            <p:nvPr/>
          </p:nvSpPr>
          <p:spPr>
            <a:xfrm flipH="false" flipV="false" rot="0">
              <a:off x="0" y="390612"/>
              <a:ext cx="3137791" cy="3137033"/>
            </a:xfrm>
            <a:custGeom>
              <a:avLst/>
              <a:gdLst/>
              <a:ahLst/>
              <a:cxnLst/>
              <a:rect r="r" b="b" t="t" l="l"/>
              <a:pathLst>
                <a:path h="3137033" w="3137791">
                  <a:moveTo>
                    <a:pt x="0" y="0"/>
                  </a:moveTo>
                  <a:lnTo>
                    <a:pt x="3137791" y="0"/>
                  </a:lnTo>
                  <a:lnTo>
                    <a:pt x="3137791" y="3137033"/>
                  </a:lnTo>
                  <a:lnTo>
                    <a:pt x="0" y="3137033"/>
                  </a:lnTo>
                  <a:lnTo>
                    <a:pt x="0" y="0"/>
                  </a:lnTo>
                  <a:close/>
                </a:path>
              </a:pathLst>
            </a:custGeom>
            <a:blipFill>
              <a:blip r:embed="rId6"/>
              <a:stretch>
                <a:fillRect l="0" t="0" r="0" b="0"/>
              </a:stretch>
            </a:blipFill>
          </p:spPr>
        </p:sp>
        <p:grpSp>
          <p:nvGrpSpPr>
            <p:cNvPr name="Group 36" id="36"/>
            <p:cNvGrpSpPr/>
            <p:nvPr/>
          </p:nvGrpSpPr>
          <p:grpSpPr>
            <a:xfrm rot="0">
              <a:off x="2351349" y="444621"/>
              <a:ext cx="6694929" cy="6694929"/>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38996" t="0" r="-38996" b="0"/>
                </a:stretch>
              </a:blipFill>
              <a:ln w="180975" cap="sq">
                <a:gradFill>
                  <a:gsLst>
                    <a:gs pos="0">
                      <a:srgbClr val="EFF1F1">
                        <a:alpha val="100000"/>
                      </a:srgbClr>
                    </a:gs>
                    <a:gs pos="100000">
                      <a:srgbClr val="FFFFFF">
                        <a:alpha val="100000"/>
                      </a:srgbClr>
                    </a:gs>
                  </a:gsLst>
                  <a:lin ang="5400000"/>
                </a:gradFill>
                <a:prstDash val="solid"/>
                <a:miter/>
              </a:ln>
            </p:spPr>
          </p:sp>
        </p:grpSp>
      </p:grpSp>
      <p:sp>
        <p:nvSpPr>
          <p:cNvPr name="AutoShape 38" id="38"/>
          <p:cNvSpPr/>
          <p:nvPr/>
        </p:nvSpPr>
        <p:spPr>
          <a:xfrm>
            <a:off x="5897880" y="5143500"/>
            <a:ext cx="6492240" cy="0"/>
          </a:xfrm>
          <a:prstGeom prst="line">
            <a:avLst/>
          </a:prstGeom>
          <a:ln cap="flat" w="38100">
            <a:solidFill>
              <a:srgbClr val="FFFFFF"/>
            </a:solidFill>
            <a:prstDash val="solid"/>
            <a:headEnd type="none" len="sm" w="sm"/>
            <a:tailEnd type="none" len="sm" w="sm"/>
          </a:ln>
        </p:spPr>
      </p:sp>
      <p:sp>
        <p:nvSpPr>
          <p:cNvPr name="TextBox 39" id="39"/>
          <p:cNvSpPr txBox="true"/>
          <p:nvPr/>
        </p:nvSpPr>
        <p:spPr>
          <a:xfrm rot="0">
            <a:off x="514433" y="7843683"/>
            <a:ext cx="15349246" cy="742900"/>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मनीष पांडेय , अंकुर पाठक , शिखर शर्मा , सेजल वैश्य , अमन मिश्रा , शिखर सिंह , गिरिराज शर्मा , दिव्यांशु दिव्यम , शेखर त्रिपाठी , परी दीक्षित , सौरभ जायसवाल , जाह्नवी श्रीवास्तव , प्रिया सिंह , रंगोली पंडित </a:t>
            </a:r>
          </a:p>
        </p:txBody>
      </p:sp>
      <p:sp>
        <p:nvSpPr>
          <p:cNvPr name="TextBox 40" id="40"/>
          <p:cNvSpPr txBox="true"/>
          <p:nvPr/>
        </p:nvSpPr>
        <p:spPr>
          <a:xfrm rot="0">
            <a:off x="766043" y="1098533"/>
            <a:ext cx="3304116" cy="390550"/>
          </a:xfrm>
          <a:prstGeom prst="rect">
            <a:avLst/>
          </a:prstGeom>
        </p:spPr>
        <p:txBody>
          <a:bodyPr anchor="t" rtlCol="false" tIns="0" lIns="0" bIns="0" rIns="0">
            <a:spAutoFit/>
          </a:bodyPr>
          <a:lstStyle/>
          <a:p>
            <a:pPr algn="l">
              <a:lnSpc>
                <a:spcPts val="3117"/>
              </a:lnSpc>
            </a:pPr>
            <a:r>
              <a:rPr lang="en-US" sz="2597" spc="-54">
                <a:solidFill>
                  <a:srgbClr val="FFFFFF"/>
                </a:solidFill>
                <a:latin typeface="DM Sans"/>
                <a:ea typeface="DM Sans"/>
                <a:cs typeface="DM Sans"/>
                <a:sym typeface="DM Sans"/>
              </a:rPr>
              <a:t>दिनांक : 09 मार्च  , 2025  </a:t>
            </a:r>
          </a:p>
        </p:txBody>
      </p:sp>
      <p:sp>
        <p:nvSpPr>
          <p:cNvPr name="TextBox 41" id="41"/>
          <p:cNvSpPr txBox="true"/>
          <p:nvPr/>
        </p:nvSpPr>
        <p:spPr>
          <a:xfrm rot="0">
            <a:off x="4207744" y="1098533"/>
            <a:ext cx="8951953" cy="371450"/>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स्थान : प्राशिव हब स्टूडियो , फरीदी नगर , लखनऊ </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461653"/>
            <a:ext cx="9627278" cy="432658"/>
          </a:xfrm>
          <a:prstGeom prst="rect">
            <a:avLst/>
          </a:prstGeom>
        </p:spPr>
        <p:txBody>
          <a:bodyPr anchor="t" rtlCol="false" tIns="0" lIns="0" bIns="0" rIns="0">
            <a:spAutoFit/>
          </a:bodyPr>
          <a:lstStyle/>
          <a:p>
            <a:pPr algn="l">
              <a:lnSpc>
                <a:spcPts val="3298"/>
              </a:lnSpc>
            </a:pPr>
            <a:r>
              <a:rPr lang="en-US" b="true" sz="3400" spc="-170">
                <a:solidFill>
                  <a:srgbClr val="A1F1FF"/>
                </a:solidFill>
                <a:latin typeface="Antonio Bold"/>
                <a:ea typeface="Antonio Bold"/>
                <a:cs typeface="Antonio Bold"/>
                <a:sym typeface="Antonio Bold"/>
              </a:rPr>
              <a:t>कार्यक्रम  :  हम  सुखन </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445212" y="6910056"/>
            <a:ext cx="17704512" cy="2509170"/>
            <a:chOff x="0" y="0"/>
            <a:chExt cx="4838770" cy="685774"/>
          </a:xfrm>
        </p:grpSpPr>
        <p:sp>
          <p:nvSpPr>
            <p:cNvPr name="Freeform 7" id="7"/>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8" id="8"/>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Freeform 9" id="9"/>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5"/>
            <a:stretch>
              <a:fillRect l="0" t="0" r="0" b="-99426"/>
            </a:stretch>
          </a:blipFill>
        </p:spPr>
      </p:sp>
      <p:grpSp>
        <p:nvGrpSpPr>
          <p:cNvPr name="Group 10" id="10"/>
          <p:cNvGrpSpPr/>
          <p:nvPr/>
        </p:nvGrpSpPr>
        <p:grpSpPr>
          <a:xfrm rot="0">
            <a:off x="9581442" y="705066"/>
            <a:ext cx="8583542" cy="6886658"/>
            <a:chOff x="0" y="0"/>
            <a:chExt cx="11444722" cy="9182211"/>
          </a:xfrm>
        </p:grpSpPr>
        <p:grpSp>
          <p:nvGrpSpPr>
            <p:cNvPr name="Group 11" id="11"/>
            <p:cNvGrpSpPr/>
            <p:nvPr/>
          </p:nvGrpSpPr>
          <p:grpSpPr>
            <a:xfrm rot="-10800000">
              <a:off x="2301570" y="31837"/>
              <a:ext cx="8845294" cy="8845294"/>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3" id="13"/>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4" id="14"/>
            <p:cNvGrpSpPr/>
            <p:nvPr/>
          </p:nvGrpSpPr>
          <p:grpSpPr>
            <a:xfrm rot="-10800000">
              <a:off x="2003712" y="4461706"/>
              <a:ext cx="9441011" cy="4720505"/>
              <a:chOff x="0" y="0"/>
              <a:chExt cx="660400" cy="330200"/>
            </a:xfrm>
          </p:grpSpPr>
          <p:sp>
            <p:nvSpPr>
              <p:cNvPr name="Freeform 15" id="15"/>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16" id="16"/>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17" id="17"/>
            <p:cNvSpPr/>
            <p:nvPr/>
          </p:nvSpPr>
          <p:spPr>
            <a:xfrm flipH="false" flipV="false" rot="-10800000">
              <a:off x="2262511" y="0"/>
              <a:ext cx="8923411" cy="8923411"/>
            </a:xfrm>
            <a:custGeom>
              <a:avLst/>
              <a:gdLst/>
              <a:ahLst/>
              <a:cxnLst/>
              <a:rect r="r" b="b" t="t" l="l"/>
              <a:pathLst>
                <a:path h="8923411" w="8923411">
                  <a:moveTo>
                    <a:pt x="0" y="0"/>
                  </a:moveTo>
                  <a:lnTo>
                    <a:pt x="8923412" y="0"/>
                  </a:lnTo>
                  <a:lnTo>
                    <a:pt x="8923412" y="8923411"/>
                  </a:lnTo>
                  <a:lnTo>
                    <a:pt x="0" y="8923411"/>
                  </a:lnTo>
                  <a:lnTo>
                    <a:pt x="0" y="0"/>
                  </a:lnTo>
                  <a:close/>
                </a:path>
              </a:pathLst>
            </a:custGeom>
            <a:blipFill>
              <a:blip r:embed="rId5"/>
              <a:stretch>
                <a:fillRect l="0" t="0" r="0" b="0"/>
              </a:stretch>
            </a:blipFill>
          </p:spPr>
        </p:sp>
        <p:grpSp>
          <p:nvGrpSpPr>
            <p:cNvPr name="Group 18" id="18"/>
            <p:cNvGrpSpPr/>
            <p:nvPr/>
          </p:nvGrpSpPr>
          <p:grpSpPr>
            <a:xfrm rot="-10800000">
              <a:off x="2448890" y="186379"/>
              <a:ext cx="8550654" cy="8550654"/>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0" id="20"/>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1" id="21"/>
            <p:cNvSpPr/>
            <p:nvPr/>
          </p:nvSpPr>
          <p:spPr>
            <a:xfrm flipH="false" flipV="false" rot="0">
              <a:off x="0" y="460895"/>
              <a:ext cx="3702383" cy="3701489"/>
            </a:xfrm>
            <a:custGeom>
              <a:avLst/>
              <a:gdLst/>
              <a:ahLst/>
              <a:cxnLst/>
              <a:rect r="r" b="b" t="t" l="l"/>
              <a:pathLst>
                <a:path h="3701489" w="3702383">
                  <a:moveTo>
                    <a:pt x="0" y="0"/>
                  </a:moveTo>
                  <a:lnTo>
                    <a:pt x="3702383" y="0"/>
                  </a:lnTo>
                  <a:lnTo>
                    <a:pt x="3702383" y="3701489"/>
                  </a:lnTo>
                  <a:lnTo>
                    <a:pt x="0" y="3701489"/>
                  </a:lnTo>
                  <a:lnTo>
                    <a:pt x="0" y="0"/>
                  </a:lnTo>
                  <a:close/>
                </a:path>
              </a:pathLst>
            </a:custGeom>
            <a:blipFill>
              <a:blip r:embed="rId6"/>
              <a:stretch>
                <a:fillRect l="0" t="0" r="0" b="0"/>
              </a:stretch>
            </a:blipFill>
          </p:spPr>
        </p:sp>
        <p:grpSp>
          <p:nvGrpSpPr>
            <p:cNvPr name="Group 22" id="22"/>
            <p:cNvGrpSpPr/>
            <p:nvPr/>
          </p:nvGrpSpPr>
          <p:grpSpPr>
            <a:xfrm rot="0">
              <a:off x="2774434" y="524622"/>
              <a:ext cx="7899566" cy="7899566"/>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16747" t="0" r="-16747" b="0"/>
                </a:stretch>
              </a:blipFill>
              <a:ln w="180975" cap="sq">
                <a:gradFill>
                  <a:gsLst>
                    <a:gs pos="0">
                      <a:srgbClr val="EFF1F1">
                        <a:alpha val="100000"/>
                      </a:srgbClr>
                    </a:gs>
                    <a:gs pos="100000">
                      <a:srgbClr val="FFFFFF">
                        <a:alpha val="100000"/>
                      </a:srgbClr>
                    </a:gs>
                  </a:gsLst>
                  <a:lin ang="5400000"/>
                </a:gradFill>
                <a:prstDash val="solid"/>
                <a:miter/>
              </a:ln>
            </p:spPr>
          </p:sp>
        </p:grpSp>
      </p:grpSp>
      <p:grpSp>
        <p:nvGrpSpPr>
          <p:cNvPr name="Group 24" id="24"/>
          <p:cNvGrpSpPr/>
          <p:nvPr/>
        </p:nvGrpSpPr>
        <p:grpSpPr>
          <a:xfrm rot="0">
            <a:off x="-748295" y="1669984"/>
            <a:ext cx="7274602" cy="5836483"/>
            <a:chOff x="0" y="0"/>
            <a:chExt cx="9699469" cy="7781978"/>
          </a:xfrm>
        </p:grpSpPr>
        <p:grpSp>
          <p:nvGrpSpPr>
            <p:cNvPr name="Group 25" id="25"/>
            <p:cNvGrpSpPr/>
            <p:nvPr/>
          </p:nvGrpSpPr>
          <p:grpSpPr>
            <a:xfrm rot="-10800000">
              <a:off x="1950594" y="26982"/>
              <a:ext cx="7496439" cy="7496439"/>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27" id="2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28" id="28"/>
            <p:cNvGrpSpPr/>
            <p:nvPr/>
          </p:nvGrpSpPr>
          <p:grpSpPr>
            <a:xfrm rot="-10800000">
              <a:off x="1698157" y="3781322"/>
              <a:ext cx="8001312" cy="4000656"/>
              <a:chOff x="0" y="0"/>
              <a:chExt cx="660400" cy="330200"/>
            </a:xfrm>
          </p:grpSpPr>
          <p:sp>
            <p:nvSpPr>
              <p:cNvPr name="Freeform 29" id="29"/>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30" id="30"/>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31" id="31"/>
            <p:cNvSpPr/>
            <p:nvPr/>
          </p:nvSpPr>
          <p:spPr>
            <a:xfrm flipH="false" flipV="false" rot="-10800000">
              <a:off x="1917492" y="0"/>
              <a:ext cx="7562644" cy="7562644"/>
            </a:xfrm>
            <a:custGeom>
              <a:avLst/>
              <a:gdLst/>
              <a:ahLst/>
              <a:cxnLst/>
              <a:rect r="r" b="b" t="t" l="l"/>
              <a:pathLst>
                <a:path h="7562644" w="7562644">
                  <a:moveTo>
                    <a:pt x="0" y="0"/>
                  </a:moveTo>
                  <a:lnTo>
                    <a:pt x="7562643" y="0"/>
                  </a:lnTo>
                  <a:lnTo>
                    <a:pt x="7562643" y="7562644"/>
                  </a:lnTo>
                  <a:lnTo>
                    <a:pt x="0" y="7562644"/>
                  </a:lnTo>
                  <a:lnTo>
                    <a:pt x="0" y="0"/>
                  </a:lnTo>
                  <a:close/>
                </a:path>
              </a:pathLst>
            </a:custGeom>
            <a:blipFill>
              <a:blip r:embed="rId5"/>
              <a:stretch>
                <a:fillRect l="0" t="0" r="0" b="0"/>
              </a:stretch>
            </a:blipFill>
          </p:spPr>
        </p:sp>
        <p:grpSp>
          <p:nvGrpSpPr>
            <p:cNvPr name="Group 32" id="32"/>
            <p:cNvGrpSpPr/>
            <p:nvPr/>
          </p:nvGrpSpPr>
          <p:grpSpPr>
            <a:xfrm rot="-10800000">
              <a:off x="2075449" y="157957"/>
              <a:ext cx="7246729" cy="7246729"/>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34" id="3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35" id="35"/>
            <p:cNvSpPr/>
            <p:nvPr/>
          </p:nvSpPr>
          <p:spPr>
            <a:xfrm flipH="false" flipV="false" rot="0">
              <a:off x="0" y="390612"/>
              <a:ext cx="3137791" cy="3137033"/>
            </a:xfrm>
            <a:custGeom>
              <a:avLst/>
              <a:gdLst/>
              <a:ahLst/>
              <a:cxnLst/>
              <a:rect r="r" b="b" t="t" l="l"/>
              <a:pathLst>
                <a:path h="3137033" w="3137791">
                  <a:moveTo>
                    <a:pt x="0" y="0"/>
                  </a:moveTo>
                  <a:lnTo>
                    <a:pt x="3137791" y="0"/>
                  </a:lnTo>
                  <a:lnTo>
                    <a:pt x="3137791" y="3137033"/>
                  </a:lnTo>
                  <a:lnTo>
                    <a:pt x="0" y="3137033"/>
                  </a:lnTo>
                  <a:lnTo>
                    <a:pt x="0" y="0"/>
                  </a:lnTo>
                  <a:close/>
                </a:path>
              </a:pathLst>
            </a:custGeom>
            <a:blipFill>
              <a:blip r:embed="rId6"/>
              <a:stretch>
                <a:fillRect l="0" t="0" r="0" b="0"/>
              </a:stretch>
            </a:blipFill>
          </p:spPr>
        </p:sp>
        <p:grpSp>
          <p:nvGrpSpPr>
            <p:cNvPr name="Group 36" id="36"/>
            <p:cNvGrpSpPr/>
            <p:nvPr/>
          </p:nvGrpSpPr>
          <p:grpSpPr>
            <a:xfrm rot="0">
              <a:off x="2351349" y="444621"/>
              <a:ext cx="6694929" cy="6694929"/>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0" t="-16666" r="0" b="-16666"/>
                </a:stretch>
              </a:blipFill>
              <a:ln w="180975" cap="sq">
                <a:gradFill>
                  <a:gsLst>
                    <a:gs pos="0">
                      <a:srgbClr val="EFF1F1">
                        <a:alpha val="100000"/>
                      </a:srgbClr>
                    </a:gs>
                    <a:gs pos="100000">
                      <a:srgbClr val="FFFFFF">
                        <a:alpha val="100000"/>
                      </a:srgbClr>
                    </a:gs>
                  </a:gsLst>
                  <a:lin ang="5400000"/>
                </a:gradFill>
                <a:prstDash val="solid"/>
                <a:miter/>
              </a:ln>
            </p:spPr>
          </p:sp>
        </p:grpSp>
      </p:grpSp>
      <p:sp>
        <p:nvSpPr>
          <p:cNvPr name="AutoShape 38" id="38"/>
          <p:cNvSpPr/>
          <p:nvPr/>
        </p:nvSpPr>
        <p:spPr>
          <a:xfrm>
            <a:off x="5897880" y="5143500"/>
            <a:ext cx="6492240" cy="0"/>
          </a:xfrm>
          <a:prstGeom prst="line">
            <a:avLst/>
          </a:prstGeom>
          <a:ln cap="flat" w="38100">
            <a:solidFill>
              <a:srgbClr val="FFFFFF"/>
            </a:solidFill>
            <a:prstDash val="solid"/>
            <a:headEnd type="none" len="sm" w="sm"/>
            <a:tailEnd type="none" len="sm" w="sm"/>
          </a:ln>
        </p:spPr>
      </p:sp>
      <p:sp>
        <p:nvSpPr>
          <p:cNvPr name="TextBox 39" id="39"/>
          <p:cNvSpPr txBox="true"/>
          <p:nvPr/>
        </p:nvSpPr>
        <p:spPr>
          <a:xfrm rot="0">
            <a:off x="514433" y="7843683"/>
            <a:ext cx="15349246" cy="742900"/>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प्रियांशु वत्सल तिवारी , अटल नारायण , अंकुर पाठक , गिरिराज शर्मा , रंगोली पंडित , अमन मिश्रा , दिव्यांशु दिव्यम , शिखर शर्मा , अंजुल दूबे , आस्त्विक द्विवेदी , अखंड शर्मा , निहारिका गुप्ता , अनुराग शुक्ला , अभिषेक श्रीवास्तव , हर्ष सिंह </a:t>
            </a:r>
          </a:p>
        </p:txBody>
      </p:sp>
      <p:sp>
        <p:nvSpPr>
          <p:cNvPr name="TextBox 40" id="40"/>
          <p:cNvSpPr txBox="true"/>
          <p:nvPr/>
        </p:nvSpPr>
        <p:spPr>
          <a:xfrm rot="0">
            <a:off x="766043" y="1098533"/>
            <a:ext cx="3304116" cy="390550"/>
          </a:xfrm>
          <a:prstGeom prst="rect">
            <a:avLst/>
          </a:prstGeom>
        </p:spPr>
        <p:txBody>
          <a:bodyPr anchor="t" rtlCol="false" tIns="0" lIns="0" bIns="0" rIns="0">
            <a:spAutoFit/>
          </a:bodyPr>
          <a:lstStyle/>
          <a:p>
            <a:pPr algn="l">
              <a:lnSpc>
                <a:spcPts val="3117"/>
              </a:lnSpc>
            </a:pPr>
            <a:r>
              <a:rPr lang="en-US" sz="2597" spc="-54">
                <a:solidFill>
                  <a:srgbClr val="FFFFFF"/>
                </a:solidFill>
                <a:latin typeface="DM Sans"/>
                <a:ea typeface="DM Sans"/>
                <a:cs typeface="DM Sans"/>
                <a:sym typeface="DM Sans"/>
              </a:rPr>
              <a:t>दिनांक : 13 अप्रैल  , 2025  </a:t>
            </a:r>
          </a:p>
        </p:txBody>
      </p:sp>
      <p:sp>
        <p:nvSpPr>
          <p:cNvPr name="TextBox 41" id="41"/>
          <p:cNvSpPr txBox="true"/>
          <p:nvPr/>
        </p:nvSpPr>
        <p:spPr>
          <a:xfrm rot="0">
            <a:off x="4207744" y="1098533"/>
            <a:ext cx="8951953" cy="371450"/>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स्थान : कारवां स्टूडियो , फरीदी नगर ढाल , नियर मुंशी पुलिया मेट्रो स्टेशन </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461653"/>
            <a:ext cx="9627278" cy="432658"/>
          </a:xfrm>
          <a:prstGeom prst="rect">
            <a:avLst/>
          </a:prstGeom>
        </p:spPr>
        <p:txBody>
          <a:bodyPr anchor="t" rtlCol="false" tIns="0" lIns="0" bIns="0" rIns="0">
            <a:spAutoFit/>
          </a:bodyPr>
          <a:lstStyle/>
          <a:p>
            <a:pPr algn="l">
              <a:lnSpc>
                <a:spcPts val="3298"/>
              </a:lnSpc>
            </a:pPr>
            <a:r>
              <a:rPr lang="en-US" b="true" sz="3400" spc="-170">
                <a:solidFill>
                  <a:srgbClr val="A1F1FF"/>
                </a:solidFill>
                <a:latin typeface="Antonio Bold"/>
                <a:ea typeface="Antonio Bold"/>
                <a:cs typeface="Antonio Bold"/>
                <a:sym typeface="Antonio Bold"/>
              </a:rPr>
              <a:t>कार्यक्रम  :  भंडारा </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445212" y="6910056"/>
            <a:ext cx="17704512" cy="2509170"/>
            <a:chOff x="0" y="0"/>
            <a:chExt cx="4838770" cy="685774"/>
          </a:xfrm>
        </p:grpSpPr>
        <p:sp>
          <p:nvSpPr>
            <p:cNvPr name="Freeform 7" id="7"/>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8" id="8"/>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Freeform 9" id="9"/>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5"/>
            <a:stretch>
              <a:fillRect l="0" t="0" r="0" b="-99426"/>
            </a:stretch>
          </a:blipFill>
        </p:spPr>
      </p:sp>
      <p:grpSp>
        <p:nvGrpSpPr>
          <p:cNvPr name="Group 10" id="10"/>
          <p:cNvGrpSpPr/>
          <p:nvPr/>
        </p:nvGrpSpPr>
        <p:grpSpPr>
          <a:xfrm rot="0">
            <a:off x="9581442" y="705066"/>
            <a:ext cx="8583542" cy="6886658"/>
            <a:chOff x="0" y="0"/>
            <a:chExt cx="11444722" cy="9182211"/>
          </a:xfrm>
        </p:grpSpPr>
        <p:grpSp>
          <p:nvGrpSpPr>
            <p:cNvPr name="Group 11" id="11"/>
            <p:cNvGrpSpPr/>
            <p:nvPr/>
          </p:nvGrpSpPr>
          <p:grpSpPr>
            <a:xfrm rot="-10800000">
              <a:off x="2301570" y="31837"/>
              <a:ext cx="8845294" cy="8845294"/>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3" id="13"/>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14" id="14"/>
            <p:cNvGrpSpPr/>
            <p:nvPr/>
          </p:nvGrpSpPr>
          <p:grpSpPr>
            <a:xfrm rot="-10800000">
              <a:off x="2003712" y="4461706"/>
              <a:ext cx="9441011" cy="4720505"/>
              <a:chOff x="0" y="0"/>
              <a:chExt cx="660400" cy="330200"/>
            </a:xfrm>
          </p:grpSpPr>
          <p:sp>
            <p:nvSpPr>
              <p:cNvPr name="Freeform 15" id="15"/>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16" id="16"/>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17" id="17"/>
            <p:cNvSpPr/>
            <p:nvPr/>
          </p:nvSpPr>
          <p:spPr>
            <a:xfrm flipH="false" flipV="false" rot="-10800000">
              <a:off x="2262511" y="0"/>
              <a:ext cx="8923411" cy="8923411"/>
            </a:xfrm>
            <a:custGeom>
              <a:avLst/>
              <a:gdLst/>
              <a:ahLst/>
              <a:cxnLst/>
              <a:rect r="r" b="b" t="t" l="l"/>
              <a:pathLst>
                <a:path h="8923411" w="8923411">
                  <a:moveTo>
                    <a:pt x="0" y="0"/>
                  </a:moveTo>
                  <a:lnTo>
                    <a:pt x="8923412" y="0"/>
                  </a:lnTo>
                  <a:lnTo>
                    <a:pt x="8923412" y="8923411"/>
                  </a:lnTo>
                  <a:lnTo>
                    <a:pt x="0" y="8923411"/>
                  </a:lnTo>
                  <a:lnTo>
                    <a:pt x="0" y="0"/>
                  </a:lnTo>
                  <a:close/>
                </a:path>
              </a:pathLst>
            </a:custGeom>
            <a:blipFill>
              <a:blip r:embed="rId5"/>
              <a:stretch>
                <a:fillRect l="0" t="0" r="0" b="0"/>
              </a:stretch>
            </a:blipFill>
          </p:spPr>
        </p:sp>
        <p:grpSp>
          <p:nvGrpSpPr>
            <p:cNvPr name="Group 18" id="18"/>
            <p:cNvGrpSpPr/>
            <p:nvPr/>
          </p:nvGrpSpPr>
          <p:grpSpPr>
            <a:xfrm rot="-10800000">
              <a:off x="2448890" y="186379"/>
              <a:ext cx="8550654" cy="8550654"/>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0" id="20"/>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21" id="21"/>
            <p:cNvSpPr/>
            <p:nvPr/>
          </p:nvSpPr>
          <p:spPr>
            <a:xfrm flipH="false" flipV="false" rot="0">
              <a:off x="0" y="460895"/>
              <a:ext cx="3702383" cy="3701489"/>
            </a:xfrm>
            <a:custGeom>
              <a:avLst/>
              <a:gdLst/>
              <a:ahLst/>
              <a:cxnLst/>
              <a:rect r="r" b="b" t="t" l="l"/>
              <a:pathLst>
                <a:path h="3701489" w="3702383">
                  <a:moveTo>
                    <a:pt x="0" y="0"/>
                  </a:moveTo>
                  <a:lnTo>
                    <a:pt x="3702383" y="0"/>
                  </a:lnTo>
                  <a:lnTo>
                    <a:pt x="3702383" y="3701489"/>
                  </a:lnTo>
                  <a:lnTo>
                    <a:pt x="0" y="3701489"/>
                  </a:lnTo>
                  <a:lnTo>
                    <a:pt x="0" y="0"/>
                  </a:lnTo>
                  <a:close/>
                </a:path>
              </a:pathLst>
            </a:custGeom>
            <a:blipFill>
              <a:blip r:embed="rId6"/>
              <a:stretch>
                <a:fillRect l="0" t="0" r="0" b="0"/>
              </a:stretch>
            </a:blipFill>
          </p:spPr>
        </p:sp>
        <p:grpSp>
          <p:nvGrpSpPr>
            <p:cNvPr name="Group 22" id="22"/>
            <p:cNvGrpSpPr/>
            <p:nvPr/>
          </p:nvGrpSpPr>
          <p:grpSpPr>
            <a:xfrm rot="0">
              <a:off x="2774434" y="524622"/>
              <a:ext cx="7899566" cy="7899566"/>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16747" t="0" r="-16747" b="0"/>
                </a:stretch>
              </a:blipFill>
              <a:ln w="180975" cap="sq">
                <a:gradFill>
                  <a:gsLst>
                    <a:gs pos="0">
                      <a:srgbClr val="EFF1F1">
                        <a:alpha val="100000"/>
                      </a:srgbClr>
                    </a:gs>
                    <a:gs pos="100000">
                      <a:srgbClr val="FFFFFF">
                        <a:alpha val="100000"/>
                      </a:srgbClr>
                    </a:gs>
                  </a:gsLst>
                  <a:lin ang="5400000"/>
                </a:gradFill>
                <a:prstDash val="solid"/>
                <a:miter/>
              </a:ln>
            </p:spPr>
          </p:sp>
        </p:grpSp>
      </p:grpSp>
      <p:grpSp>
        <p:nvGrpSpPr>
          <p:cNvPr name="Group 24" id="24"/>
          <p:cNvGrpSpPr/>
          <p:nvPr/>
        </p:nvGrpSpPr>
        <p:grpSpPr>
          <a:xfrm rot="0">
            <a:off x="-748295" y="1669984"/>
            <a:ext cx="7274602" cy="5836483"/>
            <a:chOff x="0" y="0"/>
            <a:chExt cx="9699469" cy="7781978"/>
          </a:xfrm>
        </p:grpSpPr>
        <p:grpSp>
          <p:nvGrpSpPr>
            <p:cNvPr name="Group 25" id="25"/>
            <p:cNvGrpSpPr/>
            <p:nvPr/>
          </p:nvGrpSpPr>
          <p:grpSpPr>
            <a:xfrm rot="-10800000">
              <a:off x="1950594" y="26982"/>
              <a:ext cx="7496439" cy="7496439"/>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27" id="2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28" id="28"/>
            <p:cNvGrpSpPr/>
            <p:nvPr/>
          </p:nvGrpSpPr>
          <p:grpSpPr>
            <a:xfrm rot="-10800000">
              <a:off x="1698157" y="3781322"/>
              <a:ext cx="8001312" cy="4000656"/>
              <a:chOff x="0" y="0"/>
              <a:chExt cx="660400" cy="330200"/>
            </a:xfrm>
          </p:grpSpPr>
          <p:sp>
            <p:nvSpPr>
              <p:cNvPr name="Freeform 29" id="29"/>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30" id="30"/>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31" id="31"/>
            <p:cNvSpPr/>
            <p:nvPr/>
          </p:nvSpPr>
          <p:spPr>
            <a:xfrm flipH="false" flipV="false" rot="-10800000">
              <a:off x="1917492" y="0"/>
              <a:ext cx="7562644" cy="7562644"/>
            </a:xfrm>
            <a:custGeom>
              <a:avLst/>
              <a:gdLst/>
              <a:ahLst/>
              <a:cxnLst/>
              <a:rect r="r" b="b" t="t" l="l"/>
              <a:pathLst>
                <a:path h="7562644" w="7562644">
                  <a:moveTo>
                    <a:pt x="0" y="0"/>
                  </a:moveTo>
                  <a:lnTo>
                    <a:pt x="7562643" y="0"/>
                  </a:lnTo>
                  <a:lnTo>
                    <a:pt x="7562643" y="7562644"/>
                  </a:lnTo>
                  <a:lnTo>
                    <a:pt x="0" y="7562644"/>
                  </a:lnTo>
                  <a:lnTo>
                    <a:pt x="0" y="0"/>
                  </a:lnTo>
                  <a:close/>
                </a:path>
              </a:pathLst>
            </a:custGeom>
            <a:blipFill>
              <a:blip r:embed="rId5"/>
              <a:stretch>
                <a:fillRect l="0" t="0" r="0" b="0"/>
              </a:stretch>
            </a:blipFill>
          </p:spPr>
        </p:sp>
        <p:grpSp>
          <p:nvGrpSpPr>
            <p:cNvPr name="Group 32" id="32"/>
            <p:cNvGrpSpPr/>
            <p:nvPr/>
          </p:nvGrpSpPr>
          <p:grpSpPr>
            <a:xfrm rot="-10800000">
              <a:off x="2075449" y="157957"/>
              <a:ext cx="7246729" cy="7246729"/>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34" id="3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35" id="35"/>
            <p:cNvSpPr/>
            <p:nvPr/>
          </p:nvSpPr>
          <p:spPr>
            <a:xfrm flipH="false" flipV="false" rot="0">
              <a:off x="0" y="390612"/>
              <a:ext cx="3137791" cy="3137033"/>
            </a:xfrm>
            <a:custGeom>
              <a:avLst/>
              <a:gdLst/>
              <a:ahLst/>
              <a:cxnLst/>
              <a:rect r="r" b="b" t="t" l="l"/>
              <a:pathLst>
                <a:path h="3137033" w="3137791">
                  <a:moveTo>
                    <a:pt x="0" y="0"/>
                  </a:moveTo>
                  <a:lnTo>
                    <a:pt x="3137791" y="0"/>
                  </a:lnTo>
                  <a:lnTo>
                    <a:pt x="3137791" y="3137033"/>
                  </a:lnTo>
                  <a:lnTo>
                    <a:pt x="0" y="3137033"/>
                  </a:lnTo>
                  <a:lnTo>
                    <a:pt x="0" y="0"/>
                  </a:lnTo>
                  <a:close/>
                </a:path>
              </a:pathLst>
            </a:custGeom>
            <a:blipFill>
              <a:blip r:embed="rId6"/>
              <a:stretch>
                <a:fillRect l="0" t="0" r="0" b="0"/>
              </a:stretch>
            </a:blipFill>
          </p:spPr>
        </p:sp>
        <p:grpSp>
          <p:nvGrpSpPr>
            <p:cNvPr name="Group 36" id="36"/>
            <p:cNvGrpSpPr/>
            <p:nvPr/>
          </p:nvGrpSpPr>
          <p:grpSpPr>
            <a:xfrm rot="0">
              <a:off x="2351349" y="444621"/>
              <a:ext cx="6694929" cy="6694929"/>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12682" t="0" r="-12815" b="-398"/>
                </a:stretch>
              </a:blipFill>
              <a:ln w="180975" cap="sq">
                <a:gradFill>
                  <a:gsLst>
                    <a:gs pos="0">
                      <a:srgbClr val="EFF1F1">
                        <a:alpha val="100000"/>
                      </a:srgbClr>
                    </a:gs>
                    <a:gs pos="100000">
                      <a:srgbClr val="FFFFFF">
                        <a:alpha val="100000"/>
                      </a:srgbClr>
                    </a:gs>
                  </a:gsLst>
                  <a:lin ang="5400000"/>
                </a:gradFill>
                <a:prstDash val="solid"/>
                <a:miter/>
              </a:ln>
            </p:spPr>
          </p:sp>
        </p:grpSp>
      </p:grpSp>
      <p:sp>
        <p:nvSpPr>
          <p:cNvPr name="AutoShape 38" id="38"/>
          <p:cNvSpPr/>
          <p:nvPr/>
        </p:nvSpPr>
        <p:spPr>
          <a:xfrm>
            <a:off x="5897880" y="5143500"/>
            <a:ext cx="6492240" cy="0"/>
          </a:xfrm>
          <a:prstGeom prst="line">
            <a:avLst/>
          </a:prstGeom>
          <a:ln cap="flat" w="38100">
            <a:solidFill>
              <a:srgbClr val="FFFFFF"/>
            </a:solidFill>
            <a:prstDash val="solid"/>
            <a:headEnd type="none" len="sm" w="sm"/>
            <a:tailEnd type="none" len="sm" w="sm"/>
          </a:ln>
        </p:spPr>
      </p:sp>
      <p:sp>
        <p:nvSpPr>
          <p:cNvPr name="TextBox 39" id="39"/>
          <p:cNvSpPr txBox="true"/>
          <p:nvPr/>
        </p:nvSpPr>
        <p:spPr>
          <a:xfrm rot="0">
            <a:off x="514433" y="7843683"/>
            <a:ext cx="15349246" cy="742900"/>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ररमन दूबे , आदर्श दूबे , मनोज दूबे , मनीष दूबे , चंद्रभान दूबे , गौरव दूबे , ब्रह्मदेव प्रजापति , धर्म सिंह शर्मा , प्रेम शर्मा , टैगोर दूबे , एवं समस्त क्षेत्रवासी </a:t>
            </a:r>
          </a:p>
        </p:txBody>
      </p:sp>
      <p:sp>
        <p:nvSpPr>
          <p:cNvPr name="TextBox 40" id="40"/>
          <p:cNvSpPr txBox="true"/>
          <p:nvPr/>
        </p:nvSpPr>
        <p:spPr>
          <a:xfrm rot="0">
            <a:off x="766043" y="1098533"/>
            <a:ext cx="3304116" cy="390550"/>
          </a:xfrm>
          <a:prstGeom prst="rect">
            <a:avLst/>
          </a:prstGeom>
        </p:spPr>
        <p:txBody>
          <a:bodyPr anchor="t" rtlCol="false" tIns="0" lIns="0" bIns="0" rIns="0">
            <a:spAutoFit/>
          </a:bodyPr>
          <a:lstStyle/>
          <a:p>
            <a:pPr algn="l">
              <a:lnSpc>
                <a:spcPts val="3117"/>
              </a:lnSpc>
            </a:pPr>
            <a:r>
              <a:rPr lang="en-US" sz="2597" spc="-54">
                <a:solidFill>
                  <a:srgbClr val="FFFFFF"/>
                </a:solidFill>
                <a:latin typeface="DM Sans"/>
                <a:ea typeface="DM Sans"/>
                <a:cs typeface="DM Sans"/>
                <a:sym typeface="DM Sans"/>
              </a:rPr>
              <a:t>दिनांक : 24 मई  , 2025  </a:t>
            </a:r>
          </a:p>
        </p:txBody>
      </p:sp>
      <p:sp>
        <p:nvSpPr>
          <p:cNvPr name="TextBox 41" id="41"/>
          <p:cNvSpPr txBox="true"/>
          <p:nvPr/>
        </p:nvSpPr>
        <p:spPr>
          <a:xfrm rot="0">
            <a:off x="3974909" y="1098533"/>
            <a:ext cx="8951953" cy="371450"/>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स्थान : पकड़ी चंदा , बस्ती </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true" rot="-5467831">
            <a:off x="7231796" y="-3339481"/>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Freeform 3" id="3"/>
          <p:cNvSpPr/>
          <p:nvPr/>
        </p:nvSpPr>
        <p:spPr>
          <a:xfrm flipH="true" flipV="true" rot="-5467831">
            <a:off x="11379687" y="3827687"/>
            <a:ext cx="8860942" cy="8229600"/>
          </a:xfrm>
          <a:custGeom>
            <a:avLst/>
            <a:gdLst/>
            <a:ahLst/>
            <a:cxnLst/>
            <a:rect r="r" b="b" t="t" l="l"/>
            <a:pathLst>
              <a:path h="8229600" w="8860942">
                <a:moveTo>
                  <a:pt x="8860942" y="8229600"/>
                </a:moveTo>
                <a:lnTo>
                  <a:pt x="0" y="8229600"/>
                </a:lnTo>
                <a:lnTo>
                  <a:pt x="0" y="0"/>
                </a:lnTo>
                <a:lnTo>
                  <a:pt x="8860942" y="0"/>
                </a:lnTo>
                <a:lnTo>
                  <a:pt x="8860942" y="8229600"/>
                </a:lnTo>
                <a:close/>
              </a:path>
            </a:pathLst>
          </a:custGeom>
          <a:blipFill>
            <a:blip r:embed="rId2"/>
            <a:stretch>
              <a:fillRect l="0" t="0" r="0" b="0"/>
            </a:stretch>
          </a:blipFill>
        </p:spPr>
      </p:sp>
      <p:sp>
        <p:nvSpPr>
          <p:cNvPr name="TextBox 4" id="4"/>
          <p:cNvSpPr txBox="true"/>
          <p:nvPr/>
        </p:nvSpPr>
        <p:spPr>
          <a:xfrm rot="0">
            <a:off x="766043" y="461653"/>
            <a:ext cx="9627278" cy="432658"/>
          </a:xfrm>
          <a:prstGeom prst="rect">
            <a:avLst/>
          </a:prstGeom>
        </p:spPr>
        <p:txBody>
          <a:bodyPr anchor="t" rtlCol="false" tIns="0" lIns="0" bIns="0" rIns="0">
            <a:spAutoFit/>
          </a:bodyPr>
          <a:lstStyle/>
          <a:p>
            <a:pPr algn="l">
              <a:lnSpc>
                <a:spcPts val="3298"/>
              </a:lnSpc>
            </a:pPr>
            <a:r>
              <a:rPr lang="en-US" b="true" sz="3400" spc="-170">
                <a:solidFill>
                  <a:srgbClr val="A1F1FF"/>
                </a:solidFill>
                <a:latin typeface="Antonio Bold"/>
                <a:ea typeface="Antonio Bold"/>
                <a:cs typeface="Antonio Bold"/>
                <a:sym typeface="Antonio Bold"/>
              </a:rPr>
              <a:t>कार्यक्रम  :  प्रसाद  &amp;  शर्बत  वितरण </a:t>
            </a:r>
          </a:p>
        </p:txBody>
      </p:sp>
      <p:sp>
        <p:nvSpPr>
          <p:cNvPr name="Freeform 5" id="5"/>
          <p:cNvSpPr/>
          <p:nvPr/>
        </p:nvSpPr>
        <p:spPr>
          <a:xfrm flipH="false" flipV="true" rot="-2325944">
            <a:off x="-1369821" y="4642285"/>
            <a:ext cx="7985706" cy="9232031"/>
          </a:xfrm>
          <a:custGeom>
            <a:avLst/>
            <a:gdLst/>
            <a:ahLst/>
            <a:cxnLst/>
            <a:rect r="r" b="b" t="t" l="l"/>
            <a:pathLst>
              <a:path h="9232031" w="7985706">
                <a:moveTo>
                  <a:pt x="0" y="9232030"/>
                </a:moveTo>
                <a:lnTo>
                  <a:pt x="7985706" y="9232030"/>
                </a:lnTo>
                <a:lnTo>
                  <a:pt x="7985706" y="0"/>
                </a:lnTo>
                <a:lnTo>
                  <a:pt x="0" y="0"/>
                </a:lnTo>
                <a:lnTo>
                  <a:pt x="0" y="923203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445212" y="6910056"/>
            <a:ext cx="17704512" cy="2509170"/>
            <a:chOff x="0" y="0"/>
            <a:chExt cx="4838770" cy="685774"/>
          </a:xfrm>
        </p:grpSpPr>
        <p:sp>
          <p:nvSpPr>
            <p:cNvPr name="Freeform 7" id="7"/>
            <p:cNvSpPr/>
            <p:nvPr/>
          </p:nvSpPr>
          <p:spPr>
            <a:xfrm flipH="false" flipV="false" rot="0">
              <a:off x="0" y="0"/>
              <a:ext cx="4838770" cy="685774"/>
            </a:xfrm>
            <a:custGeom>
              <a:avLst/>
              <a:gdLst/>
              <a:ahLst/>
              <a:cxnLst/>
              <a:rect r="r" b="b" t="t" l="l"/>
              <a:pathLst>
                <a:path h="685774" w="4838770">
                  <a:moveTo>
                    <a:pt x="8308" y="0"/>
                  </a:moveTo>
                  <a:lnTo>
                    <a:pt x="4830461" y="0"/>
                  </a:lnTo>
                  <a:cubicBezTo>
                    <a:pt x="4835050" y="0"/>
                    <a:pt x="4838770" y="3720"/>
                    <a:pt x="4838770" y="8308"/>
                  </a:cubicBezTo>
                  <a:lnTo>
                    <a:pt x="4838770" y="677466"/>
                  </a:lnTo>
                  <a:cubicBezTo>
                    <a:pt x="4838770" y="679669"/>
                    <a:pt x="4837894" y="681782"/>
                    <a:pt x="4836336" y="683341"/>
                  </a:cubicBezTo>
                  <a:cubicBezTo>
                    <a:pt x="4834778" y="684899"/>
                    <a:pt x="4832665" y="685774"/>
                    <a:pt x="4830461" y="685774"/>
                  </a:cubicBezTo>
                  <a:lnTo>
                    <a:pt x="8308" y="685774"/>
                  </a:lnTo>
                  <a:cubicBezTo>
                    <a:pt x="6105" y="685774"/>
                    <a:pt x="3992" y="684899"/>
                    <a:pt x="2433" y="683341"/>
                  </a:cubicBezTo>
                  <a:cubicBezTo>
                    <a:pt x="875" y="681782"/>
                    <a:pt x="0" y="679669"/>
                    <a:pt x="0" y="677466"/>
                  </a:cubicBezTo>
                  <a:lnTo>
                    <a:pt x="0" y="8308"/>
                  </a:lnTo>
                  <a:cubicBezTo>
                    <a:pt x="0" y="6105"/>
                    <a:pt x="875" y="3992"/>
                    <a:pt x="2433" y="2433"/>
                  </a:cubicBezTo>
                  <a:cubicBezTo>
                    <a:pt x="3992" y="875"/>
                    <a:pt x="6105" y="0"/>
                    <a:pt x="8308" y="0"/>
                  </a:cubicBezTo>
                  <a:close/>
                </a:path>
              </a:pathLst>
            </a:custGeom>
            <a:gradFill rotWithShape="true">
              <a:gsLst>
                <a:gs pos="0">
                  <a:srgbClr val="003D76">
                    <a:alpha val="100000"/>
                  </a:srgbClr>
                </a:gs>
                <a:gs pos="100000">
                  <a:srgbClr val="001734">
                    <a:alpha val="100000"/>
                  </a:srgbClr>
                </a:gs>
              </a:gsLst>
              <a:lin ang="5400000"/>
            </a:gradFill>
            <a:ln w="57150" cap="sq">
              <a:gradFill>
                <a:gsLst>
                  <a:gs pos="0">
                    <a:srgbClr val="7FF3FF">
                      <a:alpha val="100000"/>
                    </a:srgbClr>
                  </a:gs>
                  <a:gs pos="100000">
                    <a:srgbClr val="006C8D">
                      <a:alpha val="100000"/>
                    </a:srgbClr>
                  </a:gs>
                </a:gsLst>
                <a:lin ang="5400000"/>
              </a:gradFill>
              <a:prstDash val="solid"/>
              <a:miter/>
            </a:ln>
          </p:spPr>
        </p:sp>
        <p:sp>
          <p:nvSpPr>
            <p:cNvPr name="TextBox 8" id="8"/>
            <p:cNvSpPr txBox="true"/>
            <p:nvPr/>
          </p:nvSpPr>
          <p:spPr>
            <a:xfrm>
              <a:off x="0" y="-38100"/>
              <a:ext cx="4838770" cy="723874"/>
            </a:xfrm>
            <a:prstGeom prst="rect">
              <a:avLst/>
            </a:prstGeom>
          </p:spPr>
          <p:txBody>
            <a:bodyPr anchor="ctr" rtlCol="false" tIns="48954" lIns="48954" bIns="48954" rIns="48954"/>
            <a:lstStyle/>
            <a:p>
              <a:pPr algn="ctr">
                <a:lnSpc>
                  <a:spcPts val="2660"/>
                </a:lnSpc>
              </a:pPr>
            </a:p>
          </p:txBody>
        </p:sp>
      </p:grpSp>
      <p:sp>
        <p:nvSpPr>
          <p:cNvPr name="Freeform 9" id="9"/>
          <p:cNvSpPr/>
          <p:nvPr/>
        </p:nvSpPr>
        <p:spPr>
          <a:xfrm flipH="false" flipV="false" rot="-10800000">
            <a:off x="10961208" y="4045929"/>
            <a:ext cx="7326792" cy="3673928"/>
          </a:xfrm>
          <a:custGeom>
            <a:avLst/>
            <a:gdLst/>
            <a:ahLst/>
            <a:cxnLst/>
            <a:rect r="r" b="b" t="t" l="l"/>
            <a:pathLst>
              <a:path h="3673928" w="7326792">
                <a:moveTo>
                  <a:pt x="0" y="0"/>
                </a:moveTo>
                <a:lnTo>
                  <a:pt x="7326792" y="0"/>
                </a:lnTo>
                <a:lnTo>
                  <a:pt x="7326792" y="3673929"/>
                </a:lnTo>
                <a:lnTo>
                  <a:pt x="0" y="3673929"/>
                </a:lnTo>
                <a:lnTo>
                  <a:pt x="0" y="0"/>
                </a:lnTo>
                <a:close/>
              </a:path>
            </a:pathLst>
          </a:custGeom>
          <a:blipFill>
            <a:blip r:embed="rId5"/>
            <a:stretch>
              <a:fillRect l="0" t="0" r="0" b="-99426"/>
            </a:stretch>
          </a:blipFill>
        </p:spPr>
      </p:sp>
      <p:grpSp>
        <p:nvGrpSpPr>
          <p:cNvPr name="Group 10" id="10"/>
          <p:cNvGrpSpPr/>
          <p:nvPr/>
        </p:nvGrpSpPr>
        <p:grpSpPr>
          <a:xfrm rot="0">
            <a:off x="7743653" y="1154743"/>
            <a:ext cx="10393668" cy="8338940"/>
            <a:chOff x="0" y="0"/>
            <a:chExt cx="13858224" cy="11118587"/>
          </a:xfrm>
        </p:grpSpPr>
        <p:grpSp>
          <p:nvGrpSpPr>
            <p:cNvPr name="Group 11" id="11"/>
            <p:cNvGrpSpPr/>
            <p:nvPr/>
          </p:nvGrpSpPr>
          <p:grpSpPr>
            <a:xfrm rot="-10800000">
              <a:off x="2786933" y="38551"/>
              <a:ext cx="10710620" cy="1071062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3" id="13"/>
              <p:cNvSpPr txBox="true"/>
              <p:nvPr/>
            </p:nvSpPr>
            <p:spPr>
              <a:xfrm>
                <a:off x="76200" y="38100"/>
                <a:ext cx="660400" cy="698500"/>
              </a:xfrm>
              <a:prstGeom prst="rect">
                <a:avLst/>
              </a:prstGeom>
            </p:spPr>
            <p:txBody>
              <a:bodyPr anchor="ctr" rtlCol="false" tIns="48024" lIns="48024" bIns="48024" rIns="48024"/>
              <a:lstStyle/>
              <a:p>
                <a:pPr algn="ctr">
                  <a:lnSpc>
                    <a:spcPts val="2660"/>
                  </a:lnSpc>
                </a:pPr>
              </a:p>
            </p:txBody>
          </p:sp>
        </p:grpSp>
        <p:grpSp>
          <p:nvGrpSpPr>
            <p:cNvPr name="Group 14" id="14"/>
            <p:cNvGrpSpPr/>
            <p:nvPr/>
          </p:nvGrpSpPr>
          <p:grpSpPr>
            <a:xfrm rot="-10800000">
              <a:off x="2426261" y="5402605"/>
              <a:ext cx="11431963" cy="5715981"/>
              <a:chOff x="0" y="0"/>
              <a:chExt cx="660400" cy="330200"/>
            </a:xfrm>
          </p:grpSpPr>
          <p:sp>
            <p:nvSpPr>
              <p:cNvPr name="Freeform 15" id="15"/>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16" id="16"/>
              <p:cNvSpPr txBox="true"/>
              <p:nvPr/>
            </p:nvSpPr>
            <p:spPr>
              <a:xfrm>
                <a:off x="0" y="88900"/>
                <a:ext cx="660400" cy="241300"/>
              </a:xfrm>
              <a:prstGeom prst="rect">
                <a:avLst/>
              </a:prstGeom>
            </p:spPr>
            <p:txBody>
              <a:bodyPr anchor="ctr" rtlCol="false" tIns="48024" lIns="48024" bIns="48024" rIns="48024"/>
              <a:lstStyle/>
              <a:p>
                <a:pPr algn="ctr">
                  <a:lnSpc>
                    <a:spcPts val="2660"/>
                  </a:lnSpc>
                </a:pPr>
              </a:p>
            </p:txBody>
          </p:sp>
        </p:grpSp>
        <p:sp>
          <p:nvSpPr>
            <p:cNvPr name="Freeform 17" id="17"/>
            <p:cNvSpPr/>
            <p:nvPr/>
          </p:nvSpPr>
          <p:spPr>
            <a:xfrm flipH="false" flipV="false" rot="-10800000">
              <a:off x="2739637" y="0"/>
              <a:ext cx="10805211" cy="10805211"/>
            </a:xfrm>
            <a:custGeom>
              <a:avLst/>
              <a:gdLst/>
              <a:ahLst/>
              <a:cxnLst/>
              <a:rect r="r" b="b" t="t" l="l"/>
              <a:pathLst>
                <a:path h="10805211" w="10805211">
                  <a:moveTo>
                    <a:pt x="0" y="0"/>
                  </a:moveTo>
                  <a:lnTo>
                    <a:pt x="10805211" y="0"/>
                  </a:lnTo>
                  <a:lnTo>
                    <a:pt x="10805211" y="10805211"/>
                  </a:lnTo>
                  <a:lnTo>
                    <a:pt x="0" y="10805211"/>
                  </a:lnTo>
                  <a:lnTo>
                    <a:pt x="0" y="0"/>
                  </a:lnTo>
                  <a:close/>
                </a:path>
              </a:pathLst>
            </a:custGeom>
            <a:blipFill>
              <a:blip r:embed="rId5"/>
              <a:stretch>
                <a:fillRect l="0" t="0" r="0" b="0"/>
              </a:stretch>
            </a:blipFill>
          </p:spPr>
        </p:sp>
        <p:grpSp>
          <p:nvGrpSpPr>
            <p:cNvPr name="Group 18" id="18"/>
            <p:cNvGrpSpPr/>
            <p:nvPr/>
          </p:nvGrpSpPr>
          <p:grpSpPr>
            <a:xfrm rot="-10800000">
              <a:off x="2965320" y="225683"/>
              <a:ext cx="10353845" cy="10353845"/>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20" id="20"/>
              <p:cNvSpPr txBox="true"/>
              <p:nvPr/>
            </p:nvSpPr>
            <p:spPr>
              <a:xfrm>
                <a:off x="76200" y="38100"/>
                <a:ext cx="660400" cy="698500"/>
              </a:xfrm>
              <a:prstGeom prst="rect">
                <a:avLst/>
              </a:prstGeom>
            </p:spPr>
            <p:txBody>
              <a:bodyPr anchor="ctr" rtlCol="false" tIns="48024" lIns="48024" bIns="48024" rIns="48024"/>
              <a:lstStyle/>
              <a:p>
                <a:pPr algn="ctr">
                  <a:lnSpc>
                    <a:spcPts val="2660"/>
                  </a:lnSpc>
                </a:pPr>
              </a:p>
            </p:txBody>
          </p:sp>
        </p:grpSp>
        <p:sp>
          <p:nvSpPr>
            <p:cNvPr name="Freeform 21" id="21"/>
            <p:cNvSpPr/>
            <p:nvPr/>
          </p:nvSpPr>
          <p:spPr>
            <a:xfrm flipH="false" flipV="false" rot="0">
              <a:off x="0" y="558091"/>
              <a:ext cx="4483154" cy="4482071"/>
            </a:xfrm>
            <a:custGeom>
              <a:avLst/>
              <a:gdLst/>
              <a:ahLst/>
              <a:cxnLst/>
              <a:rect r="r" b="b" t="t" l="l"/>
              <a:pathLst>
                <a:path h="4482071" w="4483154">
                  <a:moveTo>
                    <a:pt x="0" y="0"/>
                  </a:moveTo>
                  <a:lnTo>
                    <a:pt x="4483154" y="0"/>
                  </a:lnTo>
                  <a:lnTo>
                    <a:pt x="4483154" y="4482071"/>
                  </a:lnTo>
                  <a:lnTo>
                    <a:pt x="0" y="4482071"/>
                  </a:lnTo>
                  <a:lnTo>
                    <a:pt x="0" y="0"/>
                  </a:lnTo>
                  <a:close/>
                </a:path>
              </a:pathLst>
            </a:custGeom>
            <a:blipFill>
              <a:blip r:embed="rId6"/>
              <a:stretch>
                <a:fillRect l="0" t="0" r="0" b="0"/>
              </a:stretch>
            </a:blipFill>
          </p:spPr>
        </p:sp>
        <p:grpSp>
          <p:nvGrpSpPr>
            <p:cNvPr name="Group 22" id="22"/>
            <p:cNvGrpSpPr/>
            <p:nvPr/>
          </p:nvGrpSpPr>
          <p:grpSpPr>
            <a:xfrm rot="0">
              <a:off x="3359516" y="635257"/>
              <a:ext cx="9565454" cy="9565454"/>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16747" t="0" r="-16747" b="0"/>
                </a:stretch>
              </a:blipFill>
              <a:ln w="180975" cap="sq">
                <a:gradFill>
                  <a:gsLst>
                    <a:gs pos="0">
                      <a:srgbClr val="EFF1F1">
                        <a:alpha val="100000"/>
                      </a:srgbClr>
                    </a:gs>
                    <a:gs pos="100000">
                      <a:srgbClr val="FFFFFF">
                        <a:alpha val="100000"/>
                      </a:srgbClr>
                    </a:gs>
                  </a:gsLst>
                  <a:lin ang="5400000"/>
                </a:gradFill>
                <a:prstDash val="solid"/>
                <a:miter/>
              </a:ln>
            </p:spPr>
          </p:sp>
        </p:grpSp>
      </p:grpSp>
      <p:grpSp>
        <p:nvGrpSpPr>
          <p:cNvPr name="Group 24" id="24"/>
          <p:cNvGrpSpPr/>
          <p:nvPr/>
        </p:nvGrpSpPr>
        <p:grpSpPr>
          <a:xfrm rot="0">
            <a:off x="-1219200" y="2106004"/>
            <a:ext cx="9231547" cy="7406559"/>
            <a:chOff x="0" y="0"/>
            <a:chExt cx="12308729" cy="9875412"/>
          </a:xfrm>
        </p:grpSpPr>
        <p:grpSp>
          <p:nvGrpSpPr>
            <p:cNvPr name="Group 25" id="25"/>
            <p:cNvGrpSpPr/>
            <p:nvPr/>
          </p:nvGrpSpPr>
          <p:grpSpPr>
            <a:xfrm rot="-10800000">
              <a:off x="2475324" y="34240"/>
              <a:ext cx="9513060" cy="9513060"/>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27" id="27"/>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grpSp>
          <p:nvGrpSpPr>
            <p:cNvPr name="Group 28" id="28"/>
            <p:cNvGrpSpPr/>
            <p:nvPr/>
          </p:nvGrpSpPr>
          <p:grpSpPr>
            <a:xfrm rot="-10800000">
              <a:off x="2154980" y="4798537"/>
              <a:ext cx="10153749" cy="5076875"/>
              <a:chOff x="0" y="0"/>
              <a:chExt cx="660400" cy="330200"/>
            </a:xfrm>
          </p:grpSpPr>
          <p:sp>
            <p:nvSpPr>
              <p:cNvPr name="Freeform 29" id="29"/>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30" id="30"/>
              <p:cNvSpPr txBox="true"/>
              <p:nvPr/>
            </p:nvSpPr>
            <p:spPr>
              <a:xfrm>
                <a:off x="0" y="88900"/>
                <a:ext cx="660400" cy="241300"/>
              </a:xfrm>
              <a:prstGeom prst="rect">
                <a:avLst/>
              </a:prstGeom>
            </p:spPr>
            <p:txBody>
              <a:bodyPr anchor="ctr" rtlCol="false" tIns="48024" lIns="48024" bIns="48024" rIns="48024"/>
              <a:lstStyle/>
              <a:p>
                <a:pPr algn="ctr">
                  <a:lnSpc>
                    <a:spcPts val="2659"/>
                  </a:lnSpc>
                </a:pPr>
              </a:p>
            </p:txBody>
          </p:sp>
        </p:grpSp>
        <p:sp>
          <p:nvSpPr>
            <p:cNvPr name="Freeform 31" id="31"/>
            <p:cNvSpPr/>
            <p:nvPr/>
          </p:nvSpPr>
          <p:spPr>
            <a:xfrm flipH="false" flipV="false" rot="-10800000">
              <a:off x="2433317" y="0"/>
              <a:ext cx="9597075" cy="9597075"/>
            </a:xfrm>
            <a:custGeom>
              <a:avLst/>
              <a:gdLst/>
              <a:ahLst/>
              <a:cxnLst/>
              <a:rect r="r" b="b" t="t" l="l"/>
              <a:pathLst>
                <a:path h="9597075" w="9597075">
                  <a:moveTo>
                    <a:pt x="0" y="0"/>
                  </a:moveTo>
                  <a:lnTo>
                    <a:pt x="9597075" y="0"/>
                  </a:lnTo>
                  <a:lnTo>
                    <a:pt x="9597075" y="9597075"/>
                  </a:lnTo>
                  <a:lnTo>
                    <a:pt x="0" y="9597075"/>
                  </a:lnTo>
                  <a:lnTo>
                    <a:pt x="0" y="0"/>
                  </a:lnTo>
                  <a:close/>
                </a:path>
              </a:pathLst>
            </a:custGeom>
            <a:blipFill>
              <a:blip r:embed="rId5"/>
              <a:stretch>
                <a:fillRect l="0" t="0" r="0" b="0"/>
              </a:stretch>
            </a:blipFill>
          </p:spPr>
        </p:sp>
        <p:grpSp>
          <p:nvGrpSpPr>
            <p:cNvPr name="Group 32" id="32"/>
            <p:cNvGrpSpPr/>
            <p:nvPr/>
          </p:nvGrpSpPr>
          <p:grpSpPr>
            <a:xfrm rot="-10800000">
              <a:off x="2633766" y="200449"/>
              <a:ext cx="9196176" cy="9196176"/>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34" id="34"/>
              <p:cNvSpPr txBox="true"/>
              <p:nvPr/>
            </p:nvSpPr>
            <p:spPr>
              <a:xfrm>
                <a:off x="76200" y="38100"/>
                <a:ext cx="660400" cy="698500"/>
              </a:xfrm>
              <a:prstGeom prst="rect">
                <a:avLst/>
              </a:prstGeom>
            </p:spPr>
            <p:txBody>
              <a:bodyPr anchor="ctr" rtlCol="false" tIns="48024" lIns="48024" bIns="48024" rIns="48024"/>
              <a:lstStyle/>
              <a:p>
                <a:pPr algn="ctr">
                  <a:lnSpc>
                    <a:spcPts val="2659"/>
                  </a:lnSpc>
                </a:pPr>
              </a:p>
            </p:txBody>
          </p:sp>
        </p:grpSp>
        <p:sp>
          <p:nvSpPr>
            <p:cNvPr name="Freeform 35" id="35"/>
            <p:cNvSpPr/>
            <p:nvPr/>
          </p:nvSpPr>
          <p:spPr>
            <a:xfrm flipH="false" flipV="false" rot="0">
              <a:off x="0" y="495690"/>
              <a:ext cx="3981890" cy="3980928"/>
            </a:xfrm>
            <a:custGeom>
              <a:avLst/>
              <a:gdLst/>
              <a:ahLst/>
              <a:cxnLst/>
              <a:rect r="r" b="b" t="t" l="l"/>
              <a:pathLst>
                <a:path h="3980928" w="3981890">
                  <a:moveTo>
                    <a:pt x="0" y="0"/>
                  </a:moveTo>
                  <a:lnTo>
                    <a:pt x="3981890" y="0"/>
                  </a:lnTo>
                  <a:lnTo>
                    <a:pt x="3981890" y="3980929"/>
                  </a:lnTo>
                  <a:lnTo>
                    <a:pt x="0" y="3980929"/>
                  </a:lnTo>
                  <a:lnTo>
                    <a:pt x="0" y="0"/>
                  </a:lnTo>
                  <a:close/>
                </a:path>
              </a:pathLst>
            </a:custGeom>
            <a:blipFill>
              <a:blip r:embed="rId6"/>
              <a:stretch>
                <a:fillRect l="0" t="0" r="0" b="0"/>
              </a:stretch>
            </a:blipFill>
          </p:spPr>
        </p:sp>
        <p:grpSp>
          <p:nvGrpSpPr>
            <p:cNvPr name="Group 36" id="36"/>
            <p:cNvGrpSpPr/>
            <p:nvPr/>
          </p:nvGrpSpPr>
          <p:grpSpPr>
            <a:xfrm rot="0">
              <a:off x="2983887" y="564228"/>
              <a:ext cx="8495936" cy="8495936"/>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0" t="-16747" r="0" b="-16747"/>
                </a:stretch>
              </a:blipFill>
              <a:ln w="180975" cap="sq">
                <a:gradFill>
                  <a:gsLst>
                    <a:gs pos="0">
                      <a:srgbClr val="EFF1F1">
                        <a:alpha val="100000"/>
                      </a:srgbClr>
                    </a:gs>
                    <a:gs pos="100000">
                      <a:srgbClr val="FFFFFF">
                        <a:alpha val="100000"/>
                      </a:srgbClr>
                    </a:gs>
                  </a:gsLst>
                  <a:lin ang="5400000"/>
                </a:gradFill>
                <a:prstDash val="solid"/>
                <a:miter/>
              </a:ln>
            </p:spPr>
          </p:sp>
        </p:grpSp>
      </p:grpSp>
      <p:sp>
        <p:nvSpPr>
          <p:cNvPr name="AutoShape 38" id="38"/>
          <p:cNvSpPr/>
          <p:nvPr/>
        </p:nvSpPr>
        <p:spPr>
          <a:xfrm>
            <a:off x="5897880" y="5143500"/>
            <a:ext cx="6492240" cy="0"/>
          </a:xfrm>
          <a:prstGeom prst="line">
            <a:avLst/>
          </a:prstGeom>
          <a:ln cap="flat" w="38100">
            <a:solidFill>
              <a:srgbClr val="FFFFFF"/>
            </a:solidFill>
            <a:prstDash val="solid"/>
            <a:headEnd type="none" len="sm" w="sm"/>
            <a:tailEnd type="none" len="sm" w="sm"/>
          </a:ln>
        </p:spPr>
      </p:sp>
      <p:sp>
        <p:nvSpPr>
          <p:cNvPr name="TextBox 39" id="39"/>
          <p:cNvSpPr txBox="true"/>
          <p:nvPr/>
        </p:nvSpPr>
        <p:spPr>
          <a:xfrm rot="0">
            <a:off x="766043" y="1098533"/>
            <a:ext cx="3304116" cy="390550"/>
          </a:xfrm>
          <a:prstGeom prst="rect">
            <a:avLst/>
          </a:prstGeom>
        </p:spPr>
        <p:txBody>
          <a:bodyPr anchor="t" rtlCol="false" tIns="0" lIns="0" bIns="0" rIns="0">
            <a:spAutoFit/>
          </a:bodyPr>
          <a:lstStyle/>
          <a:p>
            <a:pPr algn="l">
              <a:lnSpc>
                <a:spcPts val="3117"/>
              </a:lnSpc>
            </a:pPr>
            <a:r>
              <a:rPr lang="en-US" sz="2597" spc="-54">
                <a:solidFill>
                  <a:srgbClr val="FFFFFF"/>
                </a:solidFill>
                <a:latin typeface="DM Sans"/>
                <a:ea typeface="DM Sans"/>
                <a:cs typeface="DM Sans"/>
                <a:sym typeface="DM Sans"/>
              </a:rPr>
              <a:t>दिनांक : 06 जून  , 2025  </a:t>
            </a:r>
          </a:p>
        </p:txBody>
      </p:sp>
      <p:sp>
        <p:nvSpPr>
          <p:cNvPr name="TextBox 40" id="40"/>
          <p:cNvSpPr txBox="true"/>
          <p:nvPr/>
        </p:nvSpPr>
        <p:spPr>
          <a:xfrm rot="0">
            <a:off x="4207744" y="1098533"/>
            <a:ext cx="8951953" cy="371475"/>
          </a:xfrm>
          <a:prstGeom prst="rect">
            <a:avLst/>
          </a:prstGeom>
        </p:spPr>
        <p:txBody>
          <a:bodyPr anchor="t" rtlCol="false" tIns="0" lIns="0" bIns="0" rIns="0">
            <a:spAutoFit/>
          </a:bodyPr>
          <a:lstStyle/>
          <a:p>
            <a:pPr algn="l">
              <a:lnSpc>
                <a:spcPts val="2997"/>
              </a:lnSpc>
            </a:pPr>
            <a:r>
              <a:rPr lang="en-US" sz="2497" spc="-52">
                <a:solidFill>
                  <a:srgbClr val="FFFFFF"/>
                </a:solidFill>
                <a:latin typeface="DM Sans"/>
                <a:ea typeface="DM Sans"/>
                <a:cs typeface="DM Sans"/>
                <a:sym typeface="DM Sans"/>
              </a:rPr>
              <a:t>स्थान : मटियारी चौराहा  , लखनऊ </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03D76">
                <a:alpha val="100000"/>
              </a:srgbClr>
            </a:gs>
            <a:gs pos="100000">
              <a:srgbClr val="001734">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true" flipV="false" rot="-2325944">
            <a:off x="11246394" y="-4247508"/>
            <a:ext cx="7985706" cy="9232031"/>
          </a:xfrm>
          <a:custGeom>
            <a:avLst/>
            <a:gdLst/>
            <a:ahLst/>
            <a:cxnLst/>
            <a:rect r="r" b="b" t="t" l="l"/>
            <a:pathLst>
              <a:path h="9232031" w="7985706">
                <a:moveTo>
                  <a:pt x="7985707" y="0"/>
                </a:moveTo>
                <a:lnTo>
                  <a:pt x="0" y="0"/>
                </a:lnTo>
                <a:lnTo>
                  <a:pt x="0" y="9232031"/>
                </a:lnTo>
                <a:lnTo>
                  <a:pt x="7985707" y="9232031"/>
                </a:lnTo>
                <a:lnTo>
                  <a:pt x="7985707" y="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94452">
            <a:off x="12942623" y="4615824"/>
            <a:ext cx="8860942" cy="8229600"/>
          </a:xfrm>
          <a:custGeom>
            <a:avLst/>
            <a:gdLst/>
            <a:ahLst/>
            <a:cxnLst/>
            <a:rect r="r" b="b" t="t" l="l"/>
            <a:pathLst>
              <a:path h="8229600" w="8860942">
                <a:moveTo>
                  <a:pt x="0" y="0"/>
                </a:moveTo>
                <a:lnTo>
                  <a:pt x="8860942" y="0"/>
                </a:lnTo>
                <a:lnTo>
                  <a:pt x="8860942" y="8229600"/>
                </a:lnTo>
                <a:lnTo>
                  <a:pt x="0" y="8229600"/>
                </a:lnTo>
                <a:lnTo>
                  <a:pt x="0" y="0"/>
                </a:lnTo>
                <a:close/>
              </a:path>
            </a:pathLst>
          </a:custGeom>
          <a:blipFill>
            <a:blip r:embed="rId4"/>
            <a:stretch>
              <a:fillRect l="0" t="0" r="0" b="0"/>
            </a:stretch>
          </a:blipFill>
        </p:spPr>
      </p:sp>
      <p:sp>
        <p:nvSpPr>
          <p:cNvPr name="Freeform 4" id="4"/>
          <p:cNvSpPr/>
          <p:nvPr/>
        </p:nvSpPr>
        <p:spPr>
          <a:xfrm flipH="false" flipV="false" rot="5494452">
            <a:off x="6659758" y="-2723863"/>
            <a:ext cx="8860942" cy="8229600"/>
          </a:xfrm>
          <a:custGeom>
            <a:avLst/>
            <a:gdLst/>
            <a:ahLst/>
            <a:cxnLst/>
            <a:rect r="r" b="b" t="t" l="l"/>
            <a:pathLst>
              <a:path h="8229600" w="8860942">
                <a:moveTo>
                  <a:pt x="0" y="0"/>
                </a:moveTo>
                <a:lnTo>
                  <a:pt x="8860942" y="0"/>
                </a:lnTo>
                <a:lnTo>
                  <a:pt x="8860942" y="8229600"/>
                </a:lnTo>
                <a:lnTo>
                  <a:pt x="0" y="8229600"/>
                </a:lnTo>
                <a:lnTo>
                  <a:pt x="0" y="0"/>
                </a:lnTo>
                <a:close/>
              </a:path>
            </a:pathLst>
          </a:custGeom>
          <a:blipFill>
            <a:blip r:embed="rId4"/>
            <a:stretch>
              <a:fillRect l="0" t="0" r="0" b="0"/>
            </a:stretch>
          </a:blipFill>
        </p:spPr>
      </p:sp>
      <p:sp>
        <p:nvSpPr>
          <p:cNvPr name="Freeform 5" id="5"/>
          <p:cNvSpPr/>
          <p:nvPr/>
        </p:nvSpPr>
        <p:spPr>
          <a:xfrm flipH="false" flipV="false" rot="0">
            <a:off x="7007746" y="368507"/>
            <a:ext cx="4272508" cy="4271476"/>
          </a:xfrm>
          <a:custGeom>
            <a:avLst/>
            <a:gdLst/>
            <a:ahLst/>
            <a:cxnLst/>
            <a:rect r="r" b="b" t="t" l="l"/>
            <a:pathLst>
              <a:path h="4271476" w="4272508">
                <a:moveTo>
                  <a:pt x="0" y="0"/>
                </a:moveTo>
                <a:lnTo>
                  <a:pt x="4272508" y="0"/>
                </a:lnTo>
                <a:lnTo>
                  <a:pt x="4272508" y="4271477"/>
                </a:lnTo>
                <a:lnTo>
                  <a:pt x="0" y="4271477"/>
                </a:lnTo>
                <a:lnTo>
                  <a:pt x="0" y="0"/>
                </a:lnTo>
                <a:close/>
              </a:path>
            </a:pathLst>
          </a:custGeom>
          <a:blipFill>
            <a:blip r:embed="rId5"/>
            <a:stretch>
              <a:fillRect l="0" t="0" r="0" b="0"/>
            </a:stretch>
          </a:blipFill>
        </p:spPr>
      </p:sp>
      <p:sp>
        <p:nvSpPr>
          <p:cNvPr name="Freeform 6" id="6"/>
          <p:cNvSpPr/>
          <p:nvPr/>
        </p:nvSpPr>
        <p:spPr>
          <a:xfrm flipH="false" flipV="false" rot="0">
            <a:off x="8533984" y="7941413"/>
            <a:ext cx="1910171" cy="1909710"/>
          </a:xfrm>
          <a:custGeom>
            <a:avLst/>
            <a:gdLst/>
            <a:ahLst/>
            <a:cxnLst/>
            <a:rect r="r" b="b" t="t" l="l"/>
            <a:pathLst>
              <a:path h="1909710" w="1910171">
                <a:moveTo>
                  <a:pt x="0" y="0"/>
                </a:moveTo>
                <a:lnTo>
                  <a:pt x="1910171" y="0"/>
                </a:lnTo>
                <a:lnTo>
                  <a:pt x="1910171" y="1909710"/>
                </a:lnTo>
                <a:lnTo>
                  <a:pt x="0" y="1909710"/>
                </a:lnTo>
                <a:lnTo>
                  <a:pt x="0" y="0"/>
                </a:lnTo>
                <a:close/>
              </a:path>
            </a:pathLst>
          </a:custGeom>
          <a:blipFill>
            <a:blip r:embed="rId5"/>
            <a:stretch>
              <a:fillRect l="0" t="0" r="0" b="0"/>
            </a:stretch>
          </a:blipFill>
        </p:spPr>
      </p:sp>
      <p:sp>
        <p:nvSpPr>
          <p:cNvPr name="Freeform 7" id="7"/>
          <p:cNvSpPr/>
          <p:nvPr/>
        </p:nvSpPr>
        <p:spPr>
          <a:xfrm flipH="false" flipV="false" rot="0">
            <a:off x="9235709" y="862734"/>
            <a:ext cx="9052740" cy="4539384"/>
          </a:xfrm>
          <a:custGeom>
            <a:avLst/>
            <a:gdLst/>
            <a:ahLst/>
            <a:cxnLst/>
            <a:rect r="r" b="b" t="t" l="l"/>
            <a:pathLst>
              <a:path h="4539384" w="9052740">
                <a:moveTo>
                  <a:pt x="0" y="0"/>
                </a:moveTo>
                <a:lnTo>
                  <a:pt x="9052740" y="0"/>
                </a:lnTo>
                <a:lnTo>
                  <a:pt x="9052740" y="4539384"/>
                </a:lnTo>
                <a:lnTo>
                  <a:pt x="0" y="4539384"/>
                </a:lnTo>
                <a:lnTo>
                  <a:pt x="0" y="0"/>
                </a:lnTo>
                <a:close/>
              </a:path>
            </a:pathLst>
          </a:custGeom>
          <a:blipFill>
            <a:blip r:embed="rId6"/>
            <a:stretch>
              <a:fillRect l="0" t="0" r="0" b="-99426"/>
            </a:stretch>
          </a:blipFill>
        </p:spPr>
      </p:sp>
      <p:grpSp>
        <p:nvGrpSpPr>
          <p:cNvPr name="Group 8" id="8"/>
          <p:cNvGrpSpPr/>
          <p:nvPr/>
        </p:nvGrpSpPr>
        <p:grpSpPr>
          <a:xfrm rot="0">
            <a:off x="9663722" y="1303761"/>
            <a:ext cx="8196714" cy="8196714"/>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FF1F1">
                    <a:alpha val="100000"/>
                  </a:srgbClr>
                </a:gs>
                <a:gs pos="100000">
                  <a:srgbClr val="FFFFFF">
                    <a:alpha val="100000"/>
                  </a:srgbClr>
                </a:gs>
              </a:gsLst>
              <a:lin ang="5400000"/>
            </a:gra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9387704" y="1021052"/>
            <a:ext cx="8748749" cy="4374375"/>
            <a:chOff x="0" y="0"/>
            <a:chExt cx="660400" cy="330200"/>
          </a:xfrm>
        </p:grpSpPr>
        <p:sp>
          <p:nvSpPr>
            <p:cNvPr name="Freeform 12" id="12"/>
            <p:cNvSpPr/>
            <p:nvPr/>
          </p:nvSpPr>
          <p:spPr>
            <a:xfrm flipH="false" flipV="false" rot="0">
              <a:off x="0" y="0"/>
              <a:ext cx="660400" cy="330200"/>
            </a:xfrm>
            <a:custGeom>
              <a:avLst/>
              <a:gdLst/>
              <a:ahLst/>
              <a:cxnLst/>
              <a:rect r="r" b="b" t="t" l="l"/>
              <a:pathLst>
                <a:path h="33020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782"/>
                  </a:cubicBezTo>
                  <a:lnTo>
                    <a:pt x="660400" y="330200"/>
                  </a:lnTo>
                  <a:lnTo>
                    <a:pt x="0" y="330200"/>
                  </a:lnTo>
                  <a:lnTo>
                    <a:pt x="0" y="317791"/>
                  </a:lnTo>
                  <a:cubicBezTo>
                    <a:pt x="1782" y="185660"/>
                    <a:pt x="93019" y="64045"/>
                    <a:pt x="220252" y="19070"/>
                  </a:cubicBezTo>
                  <a:close/>
                </a:path>
              </a:pathLst>
            </a:custGeom>
            <a:gradFill rotWithShape="true">
              <a:gsLst>
                <a:gs pos="0">
                  <a:srgbClr val="7FF3FF">
                    <a:alpha val="100000"/>
                  </a:srgbClr>
                </a:gs>
                <a:gs pos="100000">
                  <a:srgbClr val="006C8D">
                    <a:alpha val="100000"/>
                  </a:srgbClr>
                </a:gs>
              </a:gsLst>
              <a:lin ang="5400000"/>
            </a:gradFill>
          </p:spPr>
        </p:sp>
        <p:sp>
          <p:nvSpPr>
            <p:cNvPr name="TextBox 13" id="13"/>
            <p:cNvSpPr txBox="true"/>
            <p:nvPr/>
          </p:nvSpPr>
          <p:spPr>
            <a:xfrm>
              <a:off x="0" y="88900"/>
              <a:ext cx="660400" cy="241300"/>
            </a:xfrm>
            <a:prstGeom prst="rect">
              <a:avLst/>
            </a:prstGeom>
          </p:spPr>
          <p:txBody>
            <a:bodyPr anchor="ctr" rtlCol="false" tIns="50800" lIns="50800" bIns="50800" rIns="50800"/>
            <a:lstStyle/>
            <a:p>
              <a:pPr algn="ctr">
                <a:lnSpc>
                  <a:spcPts val="2659"/>
                </a:lnSpc>
              </a:pPr>
            </a:p>
          </p:txBody>
        </p:sp>
      </p:grpSp>
      <p:sp>
        <p:nvSpPr>
          <p:cNvPr name="Freeform 14" id="14"/>
          <p:cNvSpPr/>
          <p:nvPr/>
        </p:nvSpPr>
        <p:spPr>
          <a:xfrm flipH="false" flipV="false" rot="0">
            <a:off x="9627528" y="1260875"/>
            <a:ext cx="8269103" cy="8269103"/>
          </a:xfrm>
          <a:custGeom>
            <a:avLst/>
            <a:gdLst/>
            <a:ahLst/>
            <a:cxnLst/>
            <a:rect r="r" b="b" t="t" l="l"/>
            <a:pathLst>
              <a:path h="8269103" w="8269103">
                <a:moveTo>
                  <a:pt x="0" y="0"/>
                </a:moveTo>
                <a:lnTo>
                  <a:pt x="8269102" y="0"/>
                </a:lnTo>
                <a:lnTo>
                  <a:pt x="8269102" y="8269103"/>
                </a:lnTo>
                <a:lnTo>
                  <a:pt x="0" y="8269103"/>
                </a:lnTo>
                <a:lnTo>
                  <a:pt x="0" y="0"/>
                </a:lnTo>
                <a:close/>
              </a:path>
            </a:pathLst>
          </a:custGeom>
          <a:blipFill>
            <a:blip r:embed="rId6"/>
            <a:stretch>
              <a:fillRect l="0" t="0" r="0" b="0"/>
            </a:stretch>
          </a:blipFill>
        </p:spPr>
      </p:sp>
      <p:grpSp>
        <p:nvGrpSpPr>
          <p:cNvPr name="Group 15" id="15"/>
          <p:cNvGrpSpPr/>
          <p:nvPr/>
        </p:nvGrpSpPr>
        <p:grpSpPr>
          <a:xfrm rot="0">
            <a:off x="9800240" y="1433587"/>
            <a:ext cx="7923678" cy="7923678"/>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3D76">
                    <a:alpha val="100000"/>
                  </a:srgbClr>
                </a:gs>
                <a:gs pos="100000">
                  <a:srgbClr val="001734">
                    <a:alpha val="100000"/>
                  </a:srgbClr>
                </a:gs>
              </a:gsLst>
              <a:lin ang="5400000"/>
            </a:gradFill>
          </p:spPr>
        </p:sp>
        <p:sp>
          <p:nvSpPr>
            <p:cNvPr name="TextBox 17" id="17"/>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8" id="18"/>
          <p:cNvGrpSpPr/>
          <p:nvPr/>
        </p:nvGrpSpPr>
        <p:grpSpPr>
          <a:xfrm rot="0">
            <a:off x="10101913" y="1735261"/>
            <a:ext cx="7320331" cy="7320331"/>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000" t="0" r="-25000" b="0"/>
              </a:stretch>
            </a:blipFill>
            <a:ln w="180975" cap="sq">
              <a:gradFill>
                <a:gsLst>
                  <a:gs pos="0">
                    <a:srgbClr val="EFF1F1">
                      <a:alpha val="100000"/>
                    </a:srgbClr>
                  </a:gs>
                  <a:gs pos="100000">
                    <a:srgbClr val="FFFFFF">
                      <a:alpha val="100000"/>
                    </a:srgbClr>
                  </a:gs>
                </a:gsLst>
                <a:lin ang="5400000"/>
              </a:gradFill>
              <a:prstDash val="solid"/>
              <a:miter/>
            </a:ln>
          </p:spPr>
        </p:sp>
      </p:grpSp>
      <p:sp>
        <p:nvSpPr>
          <p:cNvPr name="Freeform 20" id="20"/>
          <p:cNvSpPr/>
          <p:nvPr/>
        </p:nvSpPr>
        <p:spPr>
          <a:xfrm flipH="false" flipV="false" rot="0">
            <a:off x="14705603" y="6856978"/>
            <a:ext cx="3430851" cy="3430022"/>
          </a:xfrm>
          <a:custGeom>
            <a:avLst/>
            <a:gdLst/>
            <a:ahLst/>
            <a:cxnLst/>
            <a:rect r="r" b="b" t="t" l="l"/>
            <a:pathLst>
              <a:path h="3430022" w="3430851">
                <a:moveTo>
                  <a:pt x="0" y="0"/>
                </a:moveTo>
                <a:lnTo>
                  <a:pt x="3430851" y="0"/>
                </a:lnTo>
                <a:lnTo>
                  <a:pt x="3430851" y="3430022"/>
                </a:lnTo>
                <a:lnTo>
                  <a:pt x="0" y="3430022"/>
                </a:lnTo>
                <a:lnTo>
                  <a:pt x="0" y="0"/>
                </a:lnTo>
                <a:close/>
              </a:path>
            </a:pathLst>
          </a:custGeom>
          <a:blipFill>
            <a:blip r:embed="rId5"/>
            <a:stretch>
              <a:fillRect l="0" t="0" r="0" b="0"/>
            </a:stretch>
          </a:blipFill>
        </p:spPr>
      </p:sp>
      <p:sp>
        <p:nvSpPr>
          <p:cNvPr name="Freeform 21" id="21"/>
          <p:cNvSpPr/>
          <p:nvPr/>
        </p:nvSpPr>
        <p:spPr>
          <a:xfrm flipH="false" flipV="true" rot="-2325944">
            <a:off x="-2768257" y="3511609"/>
            <a:ext cx="9028896" cy="10438030"/>
          </a:xfrm>
          <a:custGeom>
            <a:avLst/>
            <a:gdLst/>
            <a:ahLst/>
            <a:cxnLst/>
            <a:rect r="r" b="b" t="t" l="l"/>
            <a:pathLst>
              <a:path h="10438030" w="9028896">
                <a:moveTo>
                  <a:pt x="0" y="10438030"/>
                </a:moveTo>
                <a:lnTo>
                  <a:pt x="9028896" y="10438030"/>
                </a:lnTo>
                <a:lnTo>
                  <a:pt x="9028896" y="0"/>
                </a:lnTo>
                <a:lnTo>
                  <a:pt x="0" y="0"/>
                </a:lnTo>
                <a:lnTo>
                  <a:pt x="0" y="10438030"/>
                </a:lnTo>
                <a:close/>
              </a:path>
            </a:pathLst>
          </a:custGeom>
          <a:blipFill>
            <a:blip r:embed="rId2">
              <a:alphaModFix amt="4000"/>
              <a:extLst>
                <a:ext uri="{96DAC541-7B7A-43D3-8B79-37D633B846F1}">
                  <asvg:svgBlip xmlns:asvg="http://schemas.microsoft.com/office/drawing/2016/SVG/main" r:embed="rId3"/>
                </a:ext>
              </a:extLst>
            </a:blip>
            <a:stretch>
              <a:fillRect l="0" t="0" r="0" b="0"/>
            </a:stretch>
          </a:blipFill>
        </p:spPr>
      </p:sp>
      <p:sp>
        <p:nvSpPr>
          <p:cNvPr name="Freeform 22" id="22"/>
          <p:cNvSpPr/>
          <p:nvPr/>
        </p:nvSpPr>
        <p:spPr>
          <a:xfrm flipH="false" flipV="false" rot="0">
            <a:off x="1028700" y="7705770"/>
            <a:ext cx="470823" cy="471287"/>
          </a:xfrm>
          <a:custGeom>
            <a:avLst/>
            <a:gdLst/>
            <a:ahLst/>
            <a:cxnLst/>
            <a:rect r="r" b="b" t="t" l="l"/>
            <a:pathLst>
              <a:path h="471287" w="470823">
                <a:moveTo>
                  <a:pt x="0" y="0"/>
                </a:moveTo>
                <a:lnTo>
                  <a:pt x="470823" y="0"/>
                </a:lnTo>
                <a:lnTo>
                  <a:pt x="470823" y="471287"/>
                </a:lnTo>
                <a:lnTo>
                  <a:pt x="0" y="47128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3" id="23"/>
          <p:cNvSpPr/>
          <p:nvPr/>
        </p:nvSpPr>
        <p:spPr>
          <a:xfrm flipH="false" flipV="false" rot="0">
            <a:off x="1028700" y="7128178"/>
            <a:ext cx="470823" cy="471287"/>
          </a:xfrm>
          <a:custGeom>
            <a:avLst/>
            <a:gdLst/>
            <a:ahLst/>
            <a:cxnLst/>
            <a:rect r="r" b="b" t="t" l="l"/>
            <a:pathLst>
              <a:path h="471287" w="470823">
                <a:moveTo>
                  <a:pt x="0" y="0"/>
                </a:moveTo>
                <a:lnTo>
                  <a:pt x="470823" y="0"/>
                </a:lnTo>
                <a:lnTo>
                  <a:pt x="470823" y="471288"/>
                </a:lnTo>
                <a:lnTo>
                  <a:pt x="0" y="47128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4" id="24"/>
          <p:cNvSpPr/>
          <p:nvPr/>
        </p:nvSpPr>
        <p:spPr>
          <a:xfrm flipH="false" flipV="false" rot="0">
            <a:off x="1028700" y="8283361"/>
            <a:ext cx="470823" cy="471287"/>
          </a:xfrm>
          <a:custGeom>
            <a:avLst/>
            <a:gdLst/>
            <a:ahLst/>
            <a:cxnLst/>
            <a:rect r="r" b="b" t="t" l="l"/>
            <a:pathLst>
              <a:path h="471287" w="470823">
                <a:moveTo>
                  <a:pt x="0" y="0"/>
                </a:moveTo>
                <a:lnTo>
                  <a:pt x="470823" y="0"/>
                </a:lnTo>
                <a:lnTo>
                  <a:pt x="470823" y="471288"/>
                </a:lnTo>
                <a:lnTo>
                  <a:pt x="0" y="47128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25" id="25"/>
          <p:cNvSpPr/>
          <p:nvPr/>
        </p:nvSpPr>
        <p:spPr>
          <a:xfrm flipH="false" flipV="false" rot="0">
            <a:off x="9864571" y="1571353"/>
            <a:ext cx="7710963" cy="7710963"/>
          </a:xfrm>
          <a:custGeom>
            <a:avLst/>
            <a:gdLst/>
            <a:ahLst/>
            <a:cxnLst/>
            <a:rect r="r" b="b" t="t" l="l"/>
            <a:pathLst>
              <a:path h="7710963" w="7710963">
                <a:moveTo>
                  <a:pt x="0" y="0"/>
                </a:moveTo>
                <a:lnTo>
                  <a:pt x="7710963" y="0"/>
                </a:lnTo>
                <a:lnTo>
                  <a:pt x="7710963" y="7710962"/>
                </a:lnTo>
                <a:lnTo>
                  <a:pt x="0" y="7710962"/>
                </a:lnTo>
                <a:lnTo>
                  <a:pt x="0" y="0"/>
                </a:lnTo>
                <a:close/>
              </a:path>
            </a:pathLst>
          </a:custGeom>
          <a:blipFill>
            <a:blip r:embed="rId14"/>
            <a:stretch>
              <a:fillRect l="0" t="0" r="0" b="0"/>
            </a:stretch>
          </a:blipFill>
        </p:spPr>
      </p:sp>
      <p:sp>
        <p:nvSpPr>
          <p:cNvPr name="TextBox 26" id="26"/>
          <p:cNvSpPr txBox="true"/>
          <p:nvPr/>
        </p:nvSpPr>
        <p:spPr>
          <a:xfrm rot="0">
            <a:off x="1665599" y="7137793"/>
            <a:ext cx="3526137" cy="452114"/>
          </a:xfrm>
          <a:prstGeom prst="rect">
            <a:avLst/>
          </a:prstGeom>
        </p:spPr>
        <p:txBody>
          <a:bodyPr anchor="t" rtlCol="false" tIns="0" lIns="0" bIns="0" rIns="0">
            <a:spAutoFit/>
          </a:bodyPr>
          <a:lstStyle/>
          <a:p>
            <a:pPr algn="just">
              <a:lnSpc>
                <a:spcPts val="3573"/>
              </a:lnSpc>
            </a:pPr>
            <a:r>
              <a:rPr lang="en-US" sz="2978" spc="-62">
                <a:solidFill>
                  <a:srgbClr val="FFFFFF"/>
                </a:solidFill>
                <a:latin typeface="DM Sans"/>
                <a:ea typeface="DM Sans"/>
                <a:cs typeface="DM Sans"/>
                <a:sym typeface="DM Sans"/>
              </a:rPr>
              <a:t>8881431000 </a:t>
            </a:r>
          </a:p>
        </p:txBody>
      </p:sp>
      <p:sp>
        <p:nvSpPr>
          <p:cNvPr name="TextBox 27" id="27"/>
          <p:cNvSpPr txBox="true"/>
          <p:nvPr/>
        </p:nvSpPr>
        <p:spPr>
          <a:xfrm rot="0">
            <a:off x="1665599" y="7715385"/>
            <a:ext cx="5873183" cy="1356343"/>
          </a:xfrm>
          <a:prstGeom prst="rect">
            <a:avLst/>
          </a:prstGeom>
        </p:spPr>
        <p:txBody>
          <a:bodyPr anchor="t" rtlCol="false" tIns="0" lIns="0" bIns="0" rIns="0">
            <a:spAutoFit/>
          </a:bodyPr>
          <a:lstStyle/>
          <a:p>
            <a:pPr algn="just">
              <a:lnSpc>
                <a:spcPts val="3573"/>
              </a:lnSpc>
            </a:pPr>
            <a:r>
              <a:rPr lang="en-US" sz="2978" spc="-62">
                <a:solidFill>
                  <a:srgbClr val="FFFFFF"/>
                </a:solidFill>
                <a:latin typeface="DM Sans"/>
                <a:ea typeface="DM Sans"/>
                <a:cs typeface="DM Sans"/>
                <a:sym typeface="DM Sans"/>
              </a:rPr>
              <a:t>www.kavydharafoundation.com</a:t>
            </a:r>
          </a:p>
          <a:p>
            <a:pPr algn="just">
              <a:lnSpc>
                <a:spcPts val="3573"/>
              </a:lnSpc>
            </a:pPr>
          </a:p>
          <a:p>
            <a:pPr algn="just">
              <a:lnSpc>
                <a:spcPts val="3573"/>
              </a:lnSpc>
            </a:pPr>
          </a:p>
        </p:txBody>
      </p:sp>
      <p:sp>
        <p:nvSpPr>
          <p:cNvPr name="TextBox 28" id="28"/>
          <p:cNvSpPr txBox="true"/>
          <p:nvPr/>
        </p:nvSpPr>
        <p:spPr>
          <a:xfrm rot="0">
            <a:off x="1665599" y="8292977"/>
            <a:ext cx="5342146" cy="452114"/>
          </a:xfrm>
          <a:prstGeom prst="rect">
            <a:avLst/>
          </a:prstGeom>
        </p:spPr>
        <p:txBody>
          <a:bodyPr anchor="t" rtlCol="false" tIns="0" lIns="0" bIns="0" rIns="0">
            <a:spAutoFit/>
          </a:bodyPr>
          <a:lstStyle/>
          <a:p>
            <a:pPr algn="just">
              <a:lnSpc>
                <a:spcPts val="3573"/>
              </a:lnSpc>
            </a:pPr>
            <a:r>
              <a:rPr lang="en-US" sz="2978" spc="-62">
                <a:solidFill>
                  <a:srgbClr val="FFFFFF"/>
                </a:solidFill>
                <a:latin typeface="DM Sans"/>
                <a:ea typeface="DM Sans"/>
                <a:cs typeface="DM Sans"/>
                <a:sym typeface="DM Sans"/>
              </a:rPr>
              <a:t>kavydharaofficial@gmail.com</a:t>
            </a:r>
          </a:p>
        </p:txBody>
      </p:sp>
      <p:sp>
        <p:nvSpPr>
          <p:cNvPr name="TextBox 29" id="29"/>
          <p:cNvSpPr txBox="true"/>
          <p:nvPr/>
        </p:nvSpPr>
        <p:spPr>
          <a:xfrm rot="0">
            <a:off x="1028700" y="2780470"/>
            <a:ext cx="6977709" cy="1679149"/>
          </a:xfrm>
          <a:prstGeom prst="rect">
            <a:avLst/>
          </a:prstGeom>
        </p:spPr>
        <p:txBody>
          <a:bodyPr anchor="t" rtlCol="false" tIns="0" lIns="0" bIns="0" rIns="0">
            <a:spAutoFit/>
          </a:bodyPr>
          <a:lstStyle/>
          <a:p>
            <a:pPr algn="l">
              <a:lnSpc>
                <a:spcPts val="12531"/>
              </a:lnSpc>
            </a:pPr>
            <a:r>
              <a:rPr lang="en-US" b="true" sz="12919" spc="-645">
                <a:solidFill>
                  <a:srgbClr val="A1F1FF"/>
                </a:solidFill>
                <a:latin typeface="Antonio Bold"/>
                <a:ea typeface="Antonio Bold"/>
                <a:cs typeface="Antonio Bold"/>
                <a:sym typeface="Antonio Bold"/>
              </a:rPr>
              <a:t>THANK YOU</a:t>
            </a:r>
          </a:p>
        </p:txBody>
      </p:sp>
      <p:sp>
        <p:nvSpPr>
          <p:cNvPr name="TextBox 30" id="30"/>
          <p:cNvSpPr txBox="true"/>
          <p:nvPr/>
        </p:nvSpPr>
        <p:spPr>
          <a:xfrm rot="0">
            <a:off x="1028700" y="4613162"/>
            <a:ext cx="5314648" cy="1857251"/>
          </a:xfrm>
          <a:prstGeom prst="rect">
            <a:avLst/>
          </a:prstGeom>
        </p:spPr>
        <p:txBody>
          <a:bodyPr anchor="t" rtlCol="false" tIns="0" lIns="0" bIns="0" rIns="0">
            <a:spAutoFit/>
          </a:bodyPr>
          <a:lstStyle/>
          <a:p>
            <a:pPr algn="just">
              <a:lnSpc>
                <a:spcPts val="2999"/>
              </a:lnSpc>
            </a:pPr>
            <a:r>
              <a:rPr lang="en-US" sz="2499" spc="-52">
                <a:solidFill>
                  <a:srgbClr val="FFFFFF"/>
                </a:solidFill>
                <a:latin typeface="DM Sans"/>
                <a:ea typeface="DM Sans"/>
                <a:cs typeface="DM Sans"/>
                <a:sym typeface="DM Sans"/>
              </a:rPr>
              <a:t>आपका बहुमूल्य समय, विश्वास और रुचि के लिए हम हृदय से आभार प्रकट करते हैं। यदि आप हमारे साथ जुड़ना चाहते हैं, किसी भी प्रकार का सहयोग देना चाहते हैं या अधिक जानकारी चाहते हैं, तो कृपया हमसे संपर्क करें।</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DAGquerOG4Q</dc:identifier>
  <dcterms:modified xsi:type="dcterms:W3CDTF">2011-08-01T06:04:30Z</dcterms:modified>
  <cp:revision>1</cp:revision>
  <dc:title>काव्यधारा</dc:title>
</cp:coreProperties>
</file>